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1" r:id="rId35"/>
    <p:sldId id="290" r:id="rId36"/>
    <p:sldId id="292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0731B-FE32-4960-B520-00CDAF20FC09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09F74-CEE7-49F0-A358-C7C90BF66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231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DF44550-6BD7-5646-B0A7-1C1CD01B07C8}" type="slidenum">
              <a:rPr lang="en-US"/>
              <a:pPr eaLnBrk="1" hangingPunct="1"/>
              <a:t>1</a:t>
            </a:fld>
            <a:endParaRPr lang="en-US"/>
          </a:p>
        </p:txBody>
      </p:sp>
      <p:sp>
        <p:nvSpPr>
          <p:cNvPr id="1433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4259ADE7-9BFD-AF40-9929-44FBE5F47A59}" type="slidenum">
              <a:rPr lang="en-US" sz="1200"/>
              <a:pPr algn="r" eaLnBrk="1" hangingPunct="1"/>
              <a:t>1</a:t>
            </a:fld>
            <a:endParaRPr lang="en-US" sz="1200"/>
          </a:p>
        </p:txBody>
      </p:sp>
      <p:sp>
        <p:nvSpPr>
          <p:cNvPr id="14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ro-RO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27C6C37-359C-DD4A-BF75-9340CECAF634}" type="slidenum">
              <a:rPr lang="ro-RO" sz="1200"/>
              <a:pPr eaLnBrk="1" hangingPunct="1"/>
              <a:t>15</a:t>
            </a:fld>
            <a:endParaRPr lang="ro-RO" sz="1200"/>
          </a:p>
        </p:txBody>
      </p:sp>
      <p:sp>
        <p:nvSpPr>
          <p:cNvPr id="174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4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mtClean="0"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27C6C37-359C-DD4A-BF75-9340CECAF634}" type="slidenum">
              <a:rPr lang="ro-RO" sz="1200"/>
              <a:pPr eaLnBrk="1" hangingPunct="1"/>
              <a:t>16</a:t>
            </a:fld>
            <a:endParaRPr lang="ro-RO" sz="1200"/>
          </a:p>
        </p:txBody>
      </p:sp>
      <p:sp>
        <p:nvSpPr>
          <p:cNvPr id="174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4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mtClean="0"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8D6EF5E-777D-A141-97C1-DFCF3311D927}" type="slidenum">
              <a:rPr lang="ro-RO" sz="1200"/>
              <a:pPr eaLnBrk="1" hangingPunct="1"/>
              <a:t>17</a:t>
            </a:fld>
            <a:endParaRPr lang="ro-RO" sz="1200"/>
          </a:p>
        </p:txBody>
      </p:sp>
      <p:sp>
        <p:nvSpPr>
          <p:cNvPr id="1945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94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mtClean="0"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463910E-008C-CB48-9861-42BD8AE935D1}" type="slidenum">
              <a:rPr lang="ro-RO" sz="1200"/>
              <a:pPr eaLnBrk="1" hangingPunct="1"/>
              <a:t>18</a:t>
            </a:fld>
            <a:endParaRPr lang="ro-RO" sz="1200"/>
          </a:p>
        </p:txBody>
      </p:sp>
      <p:sp>
        <p:nvSpPr>
          <p:cNvPr id="2048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" name="Text Box 2"/>
          <p:cNvSpPr txBox="1">
            <a:spLocks noGrp="1" noChangeArrowheads="1"/>
          </p:cNvSpPr>
          <p:nvPr>
            <p:ph type="body" idx="1"/>
          </p:nvPr>
        </p:nvSpPr>
        <p:spPr bwMode="auto"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mtClean="0"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78A2DB3-8152-794C-B20B-1EA0175E348F}" type="slidenum">
              <a:rPr lang="ro-RO" sz="1200"/>
              <a:pPr eaLnBrk="1" hangingPunct="1"/>
              <a:t>19</a:t>
            </a:fld>
            <a:endParaRPr lang="ro-RO" sz="1200"/>
          </a:p>
        </p:txBody>
      </p:sp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mtClean="0"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3AEC-DA8E-4D31-8743-B584B794FFD0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07D20-2296-4FEB-9260-747181E93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655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3AEC-DA8E-4D31-8743-B584B794FFD0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07D20-2296-4FEB-9260-747181E93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41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3AEC-DA8E-4D31-8743-B584B794FFD0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07D20-2296-4FEB-9260-747181E93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448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0960" cy="1137719"/>
          </a:xfrm>
        </p:spPr>
        <p:txBody>
          <a:bodyPr/>
          <a:lstStyle/>
          <a:p>
            <a:r>
              <a:rPr lang="ro-RO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7200" y="6246813"/>
            <a:ext cx="2122488" cy="4651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7375" y="6246813"/>
            <a:ext cx="2892425" cy="4651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6375" y="6246813"/>
            <a:ext cx="2122488" cy="4651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39FCD-834E-4C4E-ACD7-0A02A47A6917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31992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3AEC-DA8E-4D31-8743-B584B794FFD0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07D20-2296-4FEB-9260-747181E93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14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3AEC-DA8E-4D31-8743-B584B794FFD0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07D20-2296-4FEB-9260-747181E93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265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3AEC-DA8E-4D31-8743-B584B794FFD0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07D20-2296-4FEB-9260-747181E93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452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3AEC-DA8E-4D31-8743-B584B794FFD0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07D20-2296-4FEB-9260-747181E93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71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3AEC-DA8E-4D31-8743-B584B794FFD0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07D20-2296-4FEB-9260-747181E93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171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3AEC-DA8E-4D31-8743-B584B794FFD0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07D20-2296-4FEB-9260-747181E93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46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3AEC-DA8E-4D31-8743-B584B794FFD0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07D20-2296-4FEB-9260-747181E93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56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3AEC-DA8E-4D31-8743-B584B794FFD0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07D20-2296-4FEB-9260-747181E93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415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33AEC-DA8E-4D31-8743-B584B794FFD0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07D20-2296-4FEB-9260-747181E93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916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6.png"/><Relationship Id="rId4" Type="http://schemas.openxmlformats.org/officeDocument/2006/relationships/image" Target="../media/image2.emf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emf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emf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.png"/><Relationship Id="rId11" Type="http://schemas.openxmlformats.org/officeDocument/2006/relationships/hyperlink" Target="http://forum.eionet.europa.eu/nrc-biodiversity-and-ecosystems-indicators-and-assessments/library/consultations/consultation-state-nature-eu/" TargetMode="External"/><Relationship Id="rId5" Type="http://schemas.openxmlformats.org/officeDocument/2006/relationships/image" Target="../media/image1.emf"/><Relationship Id="rId10" Type="http://schemas.openxmlformats.org/officeDocument/2006/relationships/image" Target="../media/image9.e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emf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10" Type="http://schemas.openxmlformats.org/officeDocument/2006/relationships/image" Target="../media/image10.e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emf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10" Type="http://schemas.openxmlformats.org/officeDocument/2006/relationships/image" Target="../media/image11.e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emf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10" Type="http://schemas.openxmlformats.org/officeDocument/2006/relationships/image" Target="../media/image12.jpeg"/><Relationship Id="rId4" Type="http://schemas.openxmlformats.org/officeDocument/2006/relationships/oleObject" Target="../embeddings/oleObject14.bin"/><Relationship Id="rId9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2.em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2.em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8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3.png"/><Relationship Id="rId4" Type="http://schemas.openxmlformats.org/officeDocument/2006/relationships/image" Target="../media/image2.emf"/><Relationship Id="rId9" Type="http://schemas.openxmlformats.org/officeDocument/2006/relationships/image" Target="../media/image1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0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10" Type="http://schemas.openxmlformats.org/officeDocument/2006/relationships/image" Target="../media/image1.emf"/><Relationship Id="rId4" Type="http://schemas.openxmlformats.org/officeDocument/2006/relationships/image" Target="../media/image21.jpeg"/><Relationship Id="rId9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2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3.png"/><Relationship Id="rId4" Type="http://schemas.openxmlformats.org/officeDocument/2006/relationships/image" Target="../media/image2.emf"/><Relationship Id="rId9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7.jpe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png"/><Relationship Id="rId4" Type="http://schemas.openxmlformats.org/officeDocument/2006/relationships/image" Target="../media/image2.emf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29.png"/><Relationship Id="rId3" Type="http://schemas.openxmlformats.org/officeDocument/2006/relationships/image" Target="../media/image23.jpeg"/><Relationship Id="rId7" Type="http://schemas.openxmlformats.org/officeDocument/2006/relationships/image" Target="../media/image2.emf"/><Relationship Id="rId12" Type="http://schemas.openxmlformats.org/officeDocument/2006/relationships/image" Target="../media/image28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6.jpeg"/><Relationship Id="rId11" Type="http://schemas.openxmlformats.org/officeDocument/2006/relationships/image" Target="../media/image27.jpeg"/><Relationship Id="rId5" Type="http://schemas.openxmlformats.org/officeDocument/2006/relationships/image" Target="../media/image25.jpeg"/><Relationship Id="rId10" Type="http://schemas.openxmlformats.org/officeDocument/2006/relationships/image" Target="../media/image3.png"/><Relationship Id="rId4" Type="http://schemas.openxmlformats.org/officeDocument/2006/relationships/image" Target="../media/image24.jpeg"/><Relationship Id="rId9" Type="http://schemas.openxmlformats.org/officeDocument/2006/relationships/image" Target="../media/image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7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8.jpeg"/><Relationship Id="rId7" Type="http://schemas.openxmlformats.org/officeDocument/2006/relationships/image" Target="../media/image49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11" Type="http://schemas.openxmlformats.org/officeDocument/2006/relationships/image" Target="../media/image53.jpeg"/><Relationship Id="rId5" Type="http://schemas.openxmlformats.org/officeDocument/2006/relationships/image" Target="../media/image44.jpeg"/><Relationship Id="rId10" Type="http://schemas.openxmlformats.org/officeDocument/2006/relationships/image" Target="../media/image52.jpeg"/><Relationship Id="rId4" Type="http://schemas.openxmlformats.org/officeDocument/2006/relationships/image" Target="../media/image38.png"/><Relationship Id="rId9" Type="http://schemas.openxmlformats.org/officeDocument/2006/relationships/image" Target="../media/image51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38.png"/><Relationship Id="rId7" Type="http://schemas.openxmlformats.org/officeDocument/2006/relationships/image" Target="../media/image5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38.png"/><Relationship Id="rId7" Type="http://schemas.openxmlformats.org/officeDocument/2006/relationships/image" Target="../media/image58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emf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13" Type="http://schemas.openxmlformats.org/officeDocument/2006/relationships/image" Target="../media/image78.jpeg"/><Relationship Id="rId18" Type="http://schemas.openxmlformats.org/officeDocument/2006/relationships/image" Target="../media/image83.jpeg"/><Relationship Id="rId26" Type="http://schemas.openxmlformats.org/officeDocument/2006/relationships/image" Target="../media/image91.jpeg"/><Relationship Id="rId39" Type="http://schemas.openxmlformats.org/officeDocument/2006/relationships/image" Target="../media/image104.jpeg"/><Relationship Id="rId3" Type="http://schemas.openxmlformats.org/officeDocument/2006/relationships/image" Target="../media/image48.jpeg"/><Relationship Id="rId21" Type="http://schemas.openxmlformats.org/officeDocument/2006/relationships/image" Target="../media/image86.jpeg"/><Relationship Id="rId34" Type="http://schemas.openxmlformats.org/officeDocument/2006/relationships/image" Target="../media/image99.jpeg"/><Relationship Id="rId7" Type="http://schemas.openxmlformats.org/officeDocument/2006/relationships/image" Target="../media/image72.jpeg"/><Relationship Id="rId12" Type="http://schemas.openxmlformats.org/officeDocument/2006/relationships/image" Target="../media/image77.jpeg"/><Relationship Id="rId17" Type="http://schemas.openxmlformats.org/officeDocument/2006/relationships/image" Target="../media/image82.jpeg"/><Relationship Id="rId25" Type="http://schemas.openxmlformats.org/officeDocument/2006/relationships/image" Target="../media/image90.jpeg"/><Relationship Id="rId33" Type="http://schemas.openxmlformats.org/officeDocument/2006/relationships/image" Target="../media/image98.jpeg"/><Relationship Id="rId38" Type="http://schemas.openxmlformats.org/officeDocument/2006/relationships/image" Target="../media/image103.jpeg"/><Relationship Id="rId2" Type="http://schemas.openxmlformats.org/officeDocument/2006/relationships/image" Target="../media/image6.png"/><Relationship Id="rId16" Type="http://schemas.openxmlformats.org/officeDocument/2006/relationships/image" Target="../media/image81.jpeg"/><Relationship Id="rId20" Type="http://schemas.openxmlformats.org/officeDocument/2006/relationships/image" Target="../media/image85.jpeg"/><Relationship Id="rId29" Type="http://schemas.openxmlformats.org/officeDocument/2006/relationships/image" Target="../media/image9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jpeg"/><Relationship Id="rId11" Type="http://schemas.openxmlformats.org/officeDocument/2006/relationships/image" Target="../media/image76.jpeg"/><Relationship Id="rId24" Type="http://schemas.openxmlformats.org/officeDocument/2006/relationships/image" Target="../media/image89.jpeg"/><Relationship Id="rId32" Type="http://schemas.openxmlformats.org/officeDocument/2006/relationships/image" Target="../media/image97.jpeg"/><Relationship Id="rId37" Type="http://schemas.openxmlformats.org/officeDocument/2006/relationships/image" Target="../media/image102.jpeg"/><Relationship Id="rId5" Type="http://schemas.openxmlformats.org/officeDocument/2006/relationships/image" Target="../media/image70.jpeg"/><Relationship Id="rId15" Type="http://schemas.openxmlformats.org/officeDocument/2006/relationships/image" Target="../media/image80.jpeg"/><Relationship Id="rId23" Type="http://schemas.openxmlformats.org/officeDocument/2006/relationships/image" Target="../media/image88.jpeg"/><Relationship Id="rId28" Type="http://schemas.openxmlformats.org/officeDocument/2006/relationships/image" Target="../media/image93.jpeg"/><Relationship Id="rId36" Type="http://schemas.openxmlformats.org/officeDocument/2006/relationships/image" Target="../media/image101.jpeg"/><Relationship Id="rId10" Type="http://schemas.openxmlformats.org/officeDocument/2006/relationships/image" Target="../media/image75.jpeg"/><Relationship Id="rId19" Type="http://schemas.openxmlformats.org/officeDocument/2006/relationships/image" Target="../media/image84.jpeg"/><Relationship Id="rId31" Type="http://schemas.openxmlformats.org/officeDocument/2006/relationships/image" Target="../media/image96.jpeg"/><Relationship Id="rId4" Type="http://schemas.openxmlformats.org/officeDocument/2006/relationships/image" Target="../media/image69.jpeg"/><Relationship Id="rId9" Type="http://schemas.openxmlformats.org/officeDocument/2006/relationships/image" Target="../media/image74.jpeg"/><Relationship Id="rId14" Type="http://schemas.openxmlformats.org/officeDocument/2006/relationships/image" Target="../media/image79.jpeg"/><Relationship Id="rId22" Type="http://schemas.openxmlformats.org/officeDocument/2006/relationships/image" Target="../media/image87.jpeg"/><Relationship Id="rId27" Type="http://schemas.openxmlformats.org/officeDocument/2006/relationships/image" Target="../media/image92.jpeg"/><Relationship Id="rId30" Type="http://schemas.openxmlformats.org/officeDocument/2006/relationships/image" Target="../media/image95.jpeg"/><Relationship Id="rId35" Type="http://schemas.openxmlformats.org/officeDocument/2006/relationships/image" Target="../media/image10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emf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png"/><Relationship Id="rId11" Type="http://schemas.openxmlformats.org/officeDocument/2006/relationships/hyperlink" Target="http://www.eionet.europa.eu/gis" TargetMode="External"/><Relationship Id="rId5" Type="http://schemas.openxmlformats.org/officeDocument/2006/relationships/image" Target="../media/image1.emf"/><Relationship Id="rId10" Type="http://schemas.openxmlformats.org/officeDocument/2006/relationships/image" Target="../media/image8.jpeg"/><Relationship Id="rId4" Type="http://schemas.openxmlformats.org/officeDocument/2006/relationships/oleObject" Target="../embeddings/oleObject4.bin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emf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emf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emf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emf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emf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838200" y="228600"/>
            <a:ext cx="76422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n-US" sz="4000" b="1" kern="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rPr>
              <a:t/>
            </a:r>
            <a:br>
              <a:rPr lang="en-US" sz="4000" b="1" kern="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rPr>
            </a:br>
            <a:endParaRPr lang="en-US" sz="3400" b="1" kern="0">
              <a:solidFill>
                <a:schemeClr val="tx2"/>
              </a:solidFill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030" name="Line 8"/>
          <p:cNvSpPr>
            <a:spLocks noChangeShapeType="1"/>
          </p:cNvSpPr>
          <p:nvPr/>
        </p:nvSpPr>
        <p:spPr bwMode="auto">
          <a:xfrm>
            <a:off x="381000" y="1371600"/>
            <a:ext cx="8534400" cy="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171450"/>
            <a:ext cx="13017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1785512"/>
              </p:ext>
            </p:extLst>
          </p:nvPr>
        </p:nvGraphicFramePr>
        <p:xfrm>
          <a:off x="7526338" y="152400"/>
          <a:ext cx="773112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r:id="rId5" imgW="2632320" imgH="3212280" progId="">
                  <p:embed/>
                </p:oleObj>
              </mc:Choice>
              <mc:Fallback>
                <p:oleObj r:id="rId5" imgW="2632320" imgH="32122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6338" y="152400"/>
                        <a:ext cx="773112" cy="108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2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13" y="196850"/>
            <a:ext cx="1160462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" descr="logo PO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0" y="400050"/>
            <a:ext cx="1331913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itle 9"/>
          <p:cNvSpPr>
            <a:spLocks/>
          </p:cNvSpPr>
          <p:nvPr/>
        </p:nvSpPr>
        <p:spPr bwMode="auto">
          <a:xfrm>
            <a:off x="533400" y="1828800"/>
            <a:ext cx="8229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endParaRPr lang="ro-RO" b="1" dirty="0"/>
          </a:p>
        </p:txBody>
      </p:sp>
      <p:pic>
        <p:nvPicPr>
          <p:cNvPr id="1035" name="Picture 13" descr="01_cnd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" y="6206947"/>
            <a:ext cx="1209675" cy="420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66"/>
          <a:stretch>
            <a:fillRect/>
          </a:stretch>
        </p:blipFill>
        <p:spPr bwMode="auto">
          <a:xfrm>
            <a:off x="6997148" y="6220869"/>
            <a:ext cx="2070652" cy="61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45942" y="2060848"/>
            <a:ext cx="8682038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20000"/>
              </a:spcBef>
            </a:pPr>
            <a:r>
              <a:rPr lang="ro-RO" sz="3600" b="1" dirty="0" smtClean="0">
                <a:solidFill>
                  <a:srgbClr val="0070C0"/>
                </a:solidFill>
                <a:latin typeface="Candara"/>
              </a:rPr>
              <a:t>     </a:t>
            </a:r>
            <a:r>
              <a:rPr lang="ro-RO" sz="3600" b="1" dirty="0" smtClean="0">
                <a:solidFill>
                  <a:srgbClr val="0070C0"/>
                </a:solidFill>
                <a:latin typeface="Candara"/>
              </a:rPr>
              <a:t>   </a:t>
            </a:r>
            <a:r>
              <a:rPr lang="en-US" sz="3600" b="1" dirty="0" err="1" smtClean="0">
                <a:solidFill>
                  <a:srgbClr val="0070C0"/>
                </a:solidFill>
                <a:latin typeface="Candara"/>
              </a:rPr>
              <a:t>Ghidul</a:t>
            </a:r>
            <a:r>
              <a:rPr lang="ro-RO" sz="3600" b="1" dirty="0" smtClean="0">
                <a:solidFill>
                  <a:srgbClr val="0070C0"/>
                </a:solidFill>
                <a:latin typeface="Candara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latin typeface="Candara"/>
              </a:rPr>
              <a:t>standard de </a:t>
            </a:r>
            <a:r>
              <a:rPr lang="en-US" sz="3600" b="1" dirty="0" err="1" smtClean="0">
                <a:solidFill>
                  <a:srgbClr val="0070C0"/>
                </a:solidFill>
                <a:latin typeface="Candara"/>
              </a:rPr>
              <a:t>monitorizare</a:t>
            </a:r>
            <a:r>
              <a:rPr lang="en-US" sz="3600" b="1" dirty="0" smtClean="0">
                <a:solidFill>
                  <a:srgbClr val="0070C0"/>
                </a:solidFill>
                <a:latin typeface="Candara"/>
              </a:rPr>
              <a:t> a</a:t>
            </a:r>
          </a:p>
          <a:p>
            <a:pPr lvl="0" defTabSz="914400">
              <a:spcBef>
                <a:spcPct val="20000"/>
              </a:spcBef>
            </a:pPr>
            <a:r>
              <a:rPr lang="ro-RO" sz="3600" b="1" dirty="0" smtClean="0">
                <a:solidFill>
                  <a:srgbClr val="0070C0"/>
                </a:solidFill>
                <a:latin typeface="Candara"/>
              </a:rPr>
              <a:t>   s</a:t>
            </a:r>
            <a:r>
              <a:rPr lang="en-US" sz="3600" b="1" dirty="0" err="1" smtClean="0">
                <a:solidFill>
                  <a:srgbClr val="0070C0"/>
                </a:solidFill>
                <a:latin typeface="Candara"/>
              </a:rPr>
              <a:t>peciilor</a:t>
            </a:r>
            <a:r>
              <a:rPr lang="en-US" sz="3600" b="1" dirty="0" smtClean="0">
                <a:solidFill>
                  <a:srgbClr val="0070C0"/>
                </a:solidFill>
                <a:latin typeface="Candara"/>
              </a:rPr>
              <a:t> de p</a:t>
            </a:r>
            <a:r>
              <a:rPr lang="ro-RO" sz="3600" b="1" dirty="0" smtClean="0">
                <a:solidFill>
                  <a:srgbClr val="0070C0"/>
                </a:solidFill>
                <a:latin typeface="Candara"/>
              </a:rPr>
              <a:t>ăsări de interes comunitar 				din România</a:t>
            </a:r>
            <a:endParaRPr lang="en-US" sz="3600" b="1" dirty="0">
              <a:solidFill>
                <a:srgbClr val="0070C0"/>
              </a:solidFill>
              <a:latin typeface="Candar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84151" y="4581128"/>
            <a:ext cx="38270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spcBef>
                <a:spcPct val="20000"/>
              </a:spcBef>
            </a:pPr>
            <a:r>
              <a:rPr lang="ro-RO" sz="2800" b="1" dirty="0" smtClean="0">
                <a:solidFill>
                  <a:srgbClr val="0070C0"/>
                </a:solidFill>
                <a:latin typeface="Candara"/>
              </a:rPr>
              <a:t>Dan Hulea, </a:t>
            </a:r>
            <a:r>
              <a:rPr lang="ro-RO" sz="2800" b="1" dirty="0" smtClean="0">
                <a:solidFill>
                  <a:srgbClr val="0070C0"/>
                </a:solidFill>
                <a:latin typeface="Candara"/>
              </a:rPr>
              <a:t> Papp </a:t>
            </a:r>
            <a:r>
              <a:rPr lang="ro-RO" sz="2800" b="1" dirty="0" smtClean="0">
                <a:solidFill>
                  <a:srgbClr val="0070C0"/>
                </a:solidFill>
                <a:latin typeface="Candara"/>
              </a:rPr>
              <a:t>Tamás</a:t>
            </a:r>
            <a:endParaRPr lang="en-US" sz="2800" b="1" dirty="0">
              <a:solidFill>
                <a:srgbClr val="0070C0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4014335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381000" y="1371600"/>
            <a:ext cx="8534400" cy="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171450"/>
            <a:ext cx="13017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5969138"/>
              </p:ext>
            </p:extLst>
          </p:nvPr>
        </p:nvGraphicFramePr>
        <p:xfrm>
          <a:off x="7526338" y="152400"/>
          <a:ext cx="773112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1" r:id="rId4" imgW="2632320" imgH="3212280" progId="">
                  <p:embed/>
                </p:oleObj>
              </mc:Choice>
              <mc:Fallback>
                <p:oleObj r:id="rId4" imgW="2632320" imgH="32122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6338" y="152400"/>
                        <a:ext cx="773112" cy="108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13" y="196850"/>
            <a:ext cx="1160462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logo PO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0" y="400050"/>
            <a:ext cx="1331913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01_cnd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" y="6417326"/>
            <a:ext cx="1209675" cy="420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66"/>
          <a:stretch>
            <a:fillRect/>
          </a:stretch>
        </p:blipFill>
        <p:spPr bwMode="auto">
          <a:xfrm>
            <a:off x="6997148" y="6220869"/>
            <a:ext cx="2070652" cy="61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82851" y="2924944"/>
            <a:ext cx="76771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Candara" pitchFamily="34" charset="0"/>
              </a:rPr>
              <a:t>7</a:t>
            </a:r>
            <a:r>
              <a:rPr lang="ro-RO" sz="2000" dirty="0" smtClean="0">
                <a:solidFill>
                  <a:srgbClr val="0070C0"/>
                </a:solidFill>
                <a:latin typeface="Candara" pitchFamily="34" charset="0"/>
              </a:rPr>
              <a:t>. Încurajarea folosirii acestor metodologii prin adaptarea acestora la </a:t>
            </a:r>
          </a:p>
          <a:p>
            <a:r>
              <a:rPr lang="ro-RO" sz="2000" dirty="0" smtClean="0">
                <a:solidFill>
                  <a:srgbClr val="0070C0"/>
                </a:solidFill>
                <a:latin typeface="Candara" pitchFamily="34" charset="0"/>
              </a:rPr>
              <a:t>nivelul siturilor</a:t>
            </a:r>
            <a:endParaRPr lang="en-US" sz="2000" dirty="0">
              <a:solidFill>
                <a:srgbClr val="0070C0"/>
              </a:solidFill>
              <a:latin typeface="Candar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2851" y="3962503"/>
            <a:ext cx="80730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Candara" pitchFamily="34" charset="0"/>
              </a:rPr>
              <a:t>8</a:t>
            </a:r>
            <a:r>
              <a:rPr lang="ro-RO" sz="2000" dirty="0" smtClean="0">
                <a:solidFill>
                  <a:srgbClr val="0070C0"/>
                </a:solidFill>
                <a:latin typeface="Candara" pitchFamily="34" charset="0"/>
              </a:rPr>
              <a:t>. Colectarea datelor cu privire la păsări într-un mod coerent care asigură </a:t>
            </a:r>
          </a:p>
          <a:p>
            <a:r>
              <a:rPr lang="ro-RO" sz="2000" dirty="0">
                <a:solidFill>
                  <a:srgbClr val="0070C0"/>
                </a:solidFill>
                <a:latin typeface="Candara" pitchFamily="34" charset="0"/>
              </a:rPr>
              <a:t>c</a:t>
            </a:r>
            <a:r>
              <a:rPr lang="ro-RO" sz="2000" dirty="0" smtClean="0">
                <a:solidFill>
                  <a:srgbClr val="0070C0"/>
                </a:solidFill>
                <a:latin typeface="Candara" pitchFamily="34" charset="0"/>
              </a:rPr>
              <a:t>ompatibilitatea acestora și creșterea constantă a preciziei </a:t>
            </a:r>
            <a:endParaRPr lang="en-US" sz="2000" dirty="0">
              <a:solidFill>
                <a:srgbClr val="0070C0"/>
              </a:solidFill>
              <a:latin typeface="Candar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2851" y="1988840"/>
            <a:ext cx="783900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Candara" pitchFamily="34" charset="0"/>
              </a:rPr>
              <a:t>6</a:t>
            </a:r>
            <a:r>
              <a:rPr lang="ro-RO" sz="2000" dirty="0" smtClean="0">
                <a:solidFill>
                  <a:srgbClr val="0070C0"/>
                </a:solidFill>
                <a:latin typeface="Candara" pitchFamily="34" charset="0"/>
              </a:rPr>
              <a:t>. </a:t>
            </a:r>
            <a:r>
              <a:rPr lang="ro-RO" sz="2000" dirty="0">
                <a:solidFill>
                  <a:srgbClr val="0070C0"/>
                </a:solidFill>
                <a:latin typeface="Candara" pitchFamily="34" charset="0"/>
              </a:rPr>
              <a:t>Publicarea metodologiilor și distribuirea acestora publicului interesat</a:t>
            </a:r>
            <a:endParaRPr lang="en-US" sz="2000" dirty="0">
              <a:solidFill>
                <a:srgbClr val="0070C0"/>
              </a:solidFill>
              <a:latin typeface="Candara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72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381000" y="1371600"/>
            <a:ext cx="8534400" cy="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171450"/>
            <a:ext cx="13017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9421653"/>
              </p:ext>
            </p:extLst>
          </p:nvPr>
        </p:nvGraphicFramePr>
        <p:xfrm>
          <a:off x="7526338" y="152400"/>
          <a:ext cx="773112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9" r:id="rId4" imgW="2632320" imgH="3212280" progId="">
                  <p:embed/>
                </p:oleObj>
              </mc:Choice>
              <mc:Fallback>
                <p:oleObj r:id="rId4" imgW="2632320" imgH="32122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6338" y="152400"/>
                        <a:ext cx="773112" cy="108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13" y="196850"/>
            <a:ext cx="1160462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logo PO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0" y="400050"/>
            <a:ext cx="1331913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01_cnd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" y="6417326"/>
            <a:ext cx="1209675" cy="420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66"/>
          <a:stretch>
            <a:fillRect/>
          </a:stretch>
        </p:blipFill>
        <p:spPr bwMode="auto">
          <a:xfrm>
            <a:off x="6997148" y="6220869"/>
            <a:ext cx="2070652" cy="61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" name="Freeform 30"/>
          <p:cNvSpPr>
            <a:spLocks/>
          </p:cNvSpPr>
          <p:nvPr/>
        </p:nvSpPr>
        <p:spPr bwMode="auto">
          <a:xfrm>
            <a:off x="1606550" y="544513"/>
            <a:ext cx="69850" cy="69850"/>
          </a:xfrm>
          <a:custGeom>
            <a:avLst/>
            <a:gdLst>
              <a:gd name="T0" fmla="*/ 0 w 110"/>
              <a:gd name="T1" fmla="*/ 109 h 110"/>
              <a:gd name="T2" fmla="*/ 109 w 110"/>
              <a:gd name="T3" fmla="*/ 109 h 110"/>
              <a:gd name="T4" fmla="*/ 109 w 110"/>
              <a:gd name="T5" fmla="*/ 0 h 110"/>
              <a:gd name="T6" fmla="*/ 0 w 110"/>
              <a:gd name="T7" fmla="*/ 0 h 110"/>
              <a:gd name="T8" fmla="*/ 0 w 110"/>
              <a:gd name="T9" fmla="*/ 109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" h="110">
                <a:moveTo>
                  <a:pt x="0" y="109"/>
                </a:moveTo>
                <a:lnTo>
                  <a:pt x="109" y="109"/>
                </a:lnTo>
                <a:lnTo>
                  <a:pt x="109" y="0"/>
                </a:lnTo>
                <a:lnTo>
                  <a:pt x="0" y="0"/>
                </a:lnTo>
                <a:lnTo>
                  <a:pt x="0" y="109"/>
                </a:lnTo>
                <a:close/>
              </a:path>
            </a:pathLst>
          </a:custGeom>
          <a:solidFill>
            <a:srgbClr val="9BBB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" name="Freeform 29"/>
          <p:cNvSpPr>
            <a:spLocks/>
          </p:cNvSpPr>
          <p:nvPr/>
        </p:nvSpPr>
        <p:spPr bwMode="auto">
          <a:xfrm>
            <a:off x="2403475" y="544513"/>
            <a:ext cx="69850" cy="69850"/>
          </a:xfrm>
          <a:custGeom>
            <a:avLst/>
            <a:gdLst>
              <a:gd name="T0" fmla="*/ 0 w 111"/>
              <a:gd name="T1" fmla="*/ 109 h 110"/>
              <a:gd name="T2" fmla="*/ 110 w 111"/>
              <a:gd name="T3" fmla="*/ 109 h 110"/>
              <a:gd name="T4" fmla="*/ 110 w 111"/>
              <a:gd name="T5" fmla="*/ 0 h 110"/>
              <a:gd name="T6" fmla="*/ 0 w 111"/>
              <a:gd name="T7" fmla="*/ 0 h 110"/>
              <a:gd name="T8" fmla="*/ 0 w 111"/>
              <a:gd name="T9" fmla="*/ 109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" h="110">
                <a:moveTo>
                  <a:pt x="0" y="109"/>
                </a:moveTo>
                <a:lnTo>
                  <a:pt x="110" y="109"/>
                </a:lnTo>
                <a:lnTo>
                  <a:pt x="110" y="0"/>
                </a:lnTo>
                <a:lnTo>
                  <a:pt x="0" y="0"/>
                </a:lnTo>
                <a:lnTo>
                  <a:pt x="0" y="109"/>
                </a:lnTo>
                <a:close/>
              </a:path>
            </a:pathLst>
          </a:cu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7" name="Freeform 28"/>
          <p:cNvSpPr>
            <a:spLocks/>
          </p:cNvSpPr>
          <p:nvPr/>
        </p:nvSpPr>
        <p:spPr bwMode="auto">
          <a:xfrm>
            <a:off x="3897313" y="544513"/>
            <a:ext cx="69850" cy="69850"/>
          </a:xfrm>
          <a:custGeom>
            <a:avLst/>
            <a:gdLst>
              <a:gd name="T0" fmla="*/ 0 w 111"/>
              <a:gd name="T1" fmla="*/ 109 h 110"/>
              <a:gd name="T2" fmla="*/ 110 w 111"/>
              <a:gd name="T3" fmla="*/ 109 h 110"/>
              <a:gd name="T4" fmla="*/ 110 w 111"/>
              <a:gd name="T5" fmla="*/ 0 h 110"/>
              <a:gd name="T6" fmla="*/ 0 w 111"/>
              <a:gd name="T7" fmla="*/ 0 h 110"/>
              <a:gd name="T8" fmla="*/ 0 w 111"/>
              <a:gd name="T9" fmla="*/ 109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" h="110">
                <a:moveTo>
                  <a:pt x="0" y="109"/>
                </a:moveTo>
                <a:lnTo>
                  <a:pt x="110" y="109"/>
                </a:lnTo>
                <a:lnTo>
                  <a:pt x="110" y="0"/>
                </a:lnTo>
                <a:lnTo>
                  <a:pt x="0" y="0"/>
                </a:lnTo>
                <a:lnTo>
                  <a:pt x="0" y="109"/>
                </a:lnTo>
                <a:close/>
              </a:path>
            </a:pathLst>
          </a:cu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" name="Freeform 27"/>
          <p:cNvSpPr>
            <a:spLocks/>
          </p:cNvSpPr>
          <p:nvPr/>
        </p:nvSpPr>
        <p:spPr bwMode="auto">
          <a:xfrm>
            <a:off x="4487863" y="544513"/>
            <a:ext cx="69850" cy="69850"/>
          </a:xfrm>
          <a:custGeom>
            <a:avLst/>
            <a:gdLst>
              <a:gd name="T0" fmla="*/ 0 w 111"/>
              <a:gd name="T1" fmla="*/ 109 h 110"/>
              <a:gd name="T2" fmla="*/ 110 w 111"/>
              <a:gd name="T3" fmla="*/ 109 h 110"/>
              <a:gd name="T4" fmla="*/ 110 w 111"/>
              <a:gd name="T5" fmla="*/ 0 h 110"/>
              <a:gd name="T6" fmla="*/ 0 w 111"/>
              <a:gd name="T7" fmla="*/ 0 h 110"/>
              <a:gd name="T8" fmla="*/ 0 w 111"/>
              <a:gd name="T9" fmla="*/ 109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" h="110">
                <a:moveTo>
                  <a:pt x="0" y="109"/>
                </a:moveTo>
                <a:lnTo>
                  <a:pt x="110" y="109"/>
                </a:lnTo>
                <a:lnTo>
                  <a:pt x="110" y="0"/>
                </a:lnTo>
                <a:lnTo>
                  <a:pt x="0" y="0"/>
                </a:lnTo>
                <a:lnTo>
                  <a:pt x="0" y="109"/>
                </a:lnTo>
                <a:close/>
              </a:path>
            </a:pathLst>
          </a:custGeom>
          <a:solidFill>
            <a:srgbClr val="8064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" name="Freeform 26"/>
          <p:cNvSpPr>
            <a:spLocks/>
          </p:cNvSpPr>
          <p:nvPr/>
        </p:nvSpPr>
        <p:spPr bwMode="auto">
          <a:xfrm>
            <a:off x="5334000" y="544513"/>
            <a:ext cx="69850" cy="69850"/>
          </a:xfrm>
          <a:custGeom>
            <a:avLst/>
            <a:gdLst>
              <a:gd name="T0" fmla="*/ 0 w 111"/>
              <a:gd name="T1" fmla="*/ 109 h 110"/>
              <a:gd name="T2" fmla="*/ 110 w 111"/>
              <a:gd name="T3" fmla="*/ 109 h 110"/>
              <a:gd name="T4" fmla="*/ 110 w 111"/>
              <a:gd name="T5" fmla="*/ 0 h 110"/>
              <a:gd name="T6" fmla="*/ 0 w 111"/>
              <a:gd name="T7" fmla="*/ 0 h 110"/>
              <a:gd name="T8" fmla="*/ 0 w 111"/>
              <a:gd name="T9" fmla="*/ 109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" h="110">
                <a:moveTo>
                  <a:pt x="0" y="109"/>
                </a:moveTo>
                <a:lnTo>
                  <a:pt x="110" y="109"/>
                </a:lnTo>
                <a:lnTo>
                  <a:pt x="110" y="0"/>
                </a:lnTo>
                <a:lnTo>
                  <a:pt x="0" y="0"/>
                </a:lnTo>
                <a:lnTo>
                  <a:pt x="0" y="10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" name="Rectangle 19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79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2" name="Rectangle 198"/>
          <p:cNvSpPr>
            <a:spLocks noChangeArrowheads="1"/>
          </p:cNvSpPr>
          <p:nvPr/>
        </p:nvSpPr>
        <p:spPr bwMode="auto">
          <a:xfrm>
            <a:off x="882650" y="372190"/>
            <a:ext cx="18774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76400" algn="l"/>
                <a:tab pos="3171825" algn="l"/>
                <a:tab pos="3762375" algn="l"/>
                <a:tab pos="4608513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	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463" name="Picture 19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16" y="1158633"/>
            <a:ext cx="6033947" cy="5650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3" name="TextBox 182"/>
          <p:cNvSpPr txBox="1"/>
          <p:nvPr/>
        </p:nvSpPr>
        <p:spPr>
          <a:xfrm>
            <a:off x="6393586" y="1484784"/>
            <a:ext cx="26475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Tendința pe termen scurt</a:t>
            </a:r>
          </a:p>
          <a:p>
            <a:r>
              <a:rPr lang="ro-RO" dirty="0"/>
              <a:t>a</a:t>
            </a:r>
            <a:r>
              <a:rPr lang="ro-RO" dirty="0" smtClean="0"/>
              <a:t> populațiilor cuibăritoare</a:t>
            </a:r>
          </a:p>
          <a:p>
            <a:r>
              <a:rPr lang="ro-RO" dirty="0"/>
              <a:t>î</a:t>
            </a:r>
            <a:r>
              <a:rPr lang="ro-RO" dirty="0" smtClean="0"/>
              <a:t>n fiecare SM</a:t>
            </a: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416220" y="2829787"/>
            <a:ext cx="26515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11"/>
              </a:rPr>
              <a:t>http://forum.eionet.europa.eu/nrc-biodiversity-and-ecosystems-indicators-and-assessments/library/consultations/consultation-state-nature-eu/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--</a:t>
            </a:r>
          </a:p>
          <a:p>
            <a:r>
              <a:rPr lang="en-US" dirty="0"/>
              <a:t>Cristina </a:t>
            </a:r>
            <a:r>
              <a:rPr lang="en-US" dirty="0" err="1"/>
              <a:t>Șut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408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381000" y="1371600"/>
            <a:ext cx="8534400" cy="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171450"/>
            <a:ext cx="13017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72217"/>
              </p:ext>
            </p:extLst>
          </p:nvPr>
        </p:nvGraphicFramePr>
        <p:xfrm>
          <a:off x="7526338" y="152400"/>
          <a:ext cx="773112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8" r:id="rId4" imgW="2632320" imgH="3212280" progId="">
                  <p:embed/>
                </p:oleObj>
              </mc:Choice>
              <mc:Fallback>
                <p:oleObj r:id="rId4" imgW="2632320" imgH="32122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6338" y="152400"/>
                        <a:ext cx="773112" cy="108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13" y="196850"/>
            <a:ext cx="1160462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logo PO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0" y="400050"/>
            <a:ext cx="1331913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01_cnd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" y="6417326"/>
            <a:ext cx="1209675" cy="420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66"/>
          <a:stretch>
            <a:fillRect/>
          </a:stretch>
        </p:blipFill>
        <p:spPr bwMode="auto">
          <a:xfrm>
            <a:off x="6997148" y="6220869"/>
            <a:ext cx="2070652" cy="61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64" name="Picture 17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081" y="1257300"/>
            <a:ext cx="5897563" cy="564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" name="Rectangle 157"/>
          <p:cNvSpPr/>
          <p:nvPr/>
        </p:nvSpPr>
        <p:spPr>
          <a:xfrm>
            <a:off x="6516216" y="155679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dirty="0" smtClean="0"/>
              <a:t>Tendința pe termen scurt</a:t>
            </a:r>
          </a:p>
          <a:p>
            <a:r>
              <a:rPr lang="ro-RO" dirty="0" smtClean="0"/>
              <a:t>a populațiilor la speciile ce</a:t>
            </a:r>
          </a:p>
          <a:p>
            <a:r>
              <a:rPr lang="ro-RO" dirty="0" smtClean="0"/>
              <a:t>Iernează în fiecare SM</a:t>
            </a:r>
          </a:p>
        </p:txBody>
      </p:sp>
    </p:spTree>
    <p:extLst>
      <p:ext uri="{BB962C8B-B14F-4D97-AF65-F5344CB8AC3E}">
        <p14:creationId xmlns:p14="http://schemas.microsoft.com/office/powerpoint/2010/main" val="3293657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381000" y="1371600"/>
            <a:ext cx="8534400" cy="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171450"/>
            <a:ext cx="13017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0537049"/>
              </p:ext>
            </p:extLst>
          </p:nvPr>
        </p:nvGraphicFramePr>
        <p:xfrm>
          <a:off x="7526338" y="152400"/>
          <a:ext cx="773112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4" r:id="rId4" imgW="2632320" imgH="3212280" progId="">
                  <p:embed/>
                </p:oleObj>
              </mc:Choice>
              <mc:Fallback>
                <p:oleObj r:id="rId4" imgW="2632320" imgH="32122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6338" y="152400"/>
                        <a:ext cx="773112" cy="108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13" y="196850"/>
            <a:ext cx="1160462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logo PO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0" y="400050"/>
            <a:ext cx="1331913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01_cnd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" y="6417326"/>
            <a:ext cx="1209675" cy="420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66"/>
          <a:stretch>
            <a:fillRect/>
          </a:stretch>
        </p:blipFill>
        <p:spPr bwMode="auto">
          <a:xfrm>
            <a:off x="6997148" y="6220869"/>
            <a:ext cx="2070652" cy="61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3" name="Picture 3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81" y="1183080"/>
            <a:ext cx="5897563" cy="564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624918" y="1628800"/>
            <a:ext cx="25387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Tendința pe termen lung </a:t>
            </a:r>
          </a:p>
          <a:p>
            <a:r>
              <a:rPr lang="ro-RO" dirty="0" smtClean="0"/>
              <a:t>a populațiilor speciilor </a:t>
            </a:r>
          </a:p>
          <a:p>
            <a:r>
              <a:rPr lang="ro-RO" dirty="0" smtClean="0"/>
              <a:t>cuibăritoare în fiecare</a:t>
            </a:r>
          </a:p>
          <a:p>
            <a:r>
              <a:rPr lang="ro-RO" dirty="0" smtClean="0"/>
              <a:t>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087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381000" y="1371600"/>
            <a:ext cx="8534400" cy="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171450"/>
            <a:ext cx="13017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0911950"/>
              </p:ext>
            </p:extLst>
          </p:nvPr>
        </p:nvGraphicFramePr>
        <p:xfrm>
          <a:off x="7526338" y="152400"/>
          <a:ext cx="773112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7" r:id="rId4" imgW="2632320" imgH="3212280" progId="">
                  <p:embed/>
                </p:oleObj>
              </mc:Choice>
              <mc:Fallback>
                <p:oleObj r:id="rId4" imgW="2632320" imgH="32122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6338" y="152400"/>
                        <a:ext cx="773112" cy="108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13" y="196850"/>
            <a:ext cx="1160462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logo PO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0" y="400050"/>
            <a:ext cx="1331913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01_cnd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" y="6417326"/>
            <a:ext cx="1209675" cy="420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66"/>
          <a:stretch>
            <a:fillRect/>
          </a:stretch>
        </p:blipFill>
        <p:spPr bwMode="auto">
          <a:xfrm>
            <a:off x="6997148" y="6220869"/>
            <a:ext cx="2070652" cy="61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 descr="https://fbcdn-sphotos-c-a.akamaihd.net/hphotos-ak-ash4/154152_447619821954061_1194507750_n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37358" y="1371600"/>
            <a:ext cx="3262807" cy="54664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1332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251520" y="1412776"/>
            <a:ext cx="8547100" cy="197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6291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spcBef>
                <a:spcPts val="1089"/>
              </a:spcBef>
              <a:spcAft>
                <a:spcPts val="907"/>
              </a:spcAft>
              <a:defRPr/>
            </a:pPr>
            <a:r>
              <a:rPr lang="ro-RO" sz="4000" dirty="0" smtClean="0"/>
              <a:t> </a:t>
            </a:r>
            <a:r>
              <a:rPr lang="ro-RO" sz="4000" dirty="0"/>
              <a:t>E</a:t>
            </a:r>
            <a:r>
              <a:rPr lang="ro-RO" sz="4000" dirty="0" smtClean="0"/>
              <a:t>xemple de metode de monitorizare a păsărilor și probleme întâlnite în implementare</a:t>
            </a:r>
          </a:p>
          <a:p>
            <a:pPr algn="ctr">
              <a:spcBef>
                <a:spcPts val="1089"/>
              </a:spcBef>
              <a:spcAft>
                <a:spcPts val="907"/>
              </a:spcAft>
              <a:defRPr/>
            </a:pPr>
            <a:endParaRPr lang="ro-RO" sz="4000" dirty="0" smtClean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60413" y="207963"/>
            <a:ext cx="6932612" cy="124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 anchor="b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 sz="3600" b="1">
                <a:solidFill>
                  <a:srgbClr val="000000"/>
                </a:solidFill>
                <a:latin typeface="Arial Black" charset="0"/>
              </a:rPr>
              <a:t/>
            </a:r>
            <a:br>
              <a:rPr lang="en-US" sz="3600" b="1">
                <a:solidFill>
                  <a:srgbClr val="000000"/>
                </a:solidFill>
                <a:latin typeface="Arial Black" charset="0"/>
              </a:rPr>
            </a:br>
            <a:endParaRPr lang="en-US" sz="3600" b="1">
              <a:solidFill>
                <a:srgbClr val="000000"/>
              </a:solidFill>
              <a:latin typeface="Arial Black" charset="0"/>
            </a:endParaRPr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346075" y="1244600"/>
            <a:ext cx="7740650" cy="1588"/>
          </a:xfrm>
          <a:prstGeom prst="line">
            <a:avLst/>
          </a:prstGeom>
          <a:noFill/>
          <a:ln w="57240" cap="flat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>
              <a:defRPr/>
            </a:pPr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175" y="155575"/>
            <a:ext cx="1181100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2288" y="177800"/>
            <a:ext cx="105251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3313" y="363538"/>
            <a:ext cx="1208087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484188" y="1658938"/>
            <a:ext cx="7464425" cy="131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225" y="6288088"/>
            <a:ext cx="1096963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9925" y="6276801"/>
            <a:ext cx="179705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6926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9900" y="138113"/>
            <a:ext cx="690563" cy="97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503" y="3573016"/>
            <a:ext cx="3769177" cy="26864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60032" y="3573016"/>
            <a:ext cx="4028743" cy="268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075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7025" y="1744663"/>
            <a:ext cx="85471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6291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spcBef>
                <a:spcPts val="1089"/>
              </a:spcBef>
              <a:spcAft>
                <a:spcPts val="907"/>
              </a:spcAft>
              <a:defRPr/>
            </a:pPr>
            <a:r>
              <a:rPr lang="ro-RO" sz="2900" dirty="0" smtClean="0"/>
              <a:t>Metodologia pentru inventarierea și monitorizarea populațiilor de păsări răpitoare diurne din România </a:t>
            </a:r>
          </a:p>
          <a:p>
            <a:pPr algn="ctr">
              <a:spcBef>
                <a:spcPts val="1089"/>
              </a:spcBef>
              <a:spcAft>
                <a:spcPts val="907"/>
              </a:spcAft>
              <a:defRPr/>
            </a:pPr>
            <a:endParaRPr lang="ro-RO" sz="2900" dirty="0" smtClean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60413" y="207963"/>
            <a:ext cx="6932612" cy="124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 anchor="b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 sz="3600" b="1">
                <a:solidFill>
                  <a:srgbClr val="000000"/>
                </a:solidFill>
                <a:latin typeface="Arial Black" charset="0"/>
              </a:rPr>
              <a:t/>
            </a:r>
            <a:br>
              <a:rPr lang="en-US" sz="3600" b="1">
                <a:solidFill>
                  <a:srgbClr val="000000"/>
                </a:solidFill>
                <a:latin typeface="Arial Black" charset="0"/>
              </a:rPr>
            </a:br>
            <a:endParaRPr lang="en-US" sz="3600" b="1">
              <a:solidFill>
                <a:srgbClr val="000000"/>
              </a:solidFill>
              <a:latin typeface="Arial Black" charset="0"/>
            </a:endParaRPr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346075" y="1244600"/>
            <a:ext cx="7740650" cy="1588"/>
          </a:xfrm>
          <a:prstGeom prst="line">
            <a:avLst/>
          </a:prstGeom>
          <a:noFill/>
          <a:ln w="57240" cap="flat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>
              <a:defRPr/>
            </a:pPr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175" y="155575"/>
            <a:ext cx="1181100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2288" y="177800"/>
            <a:ext cx="105251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3313" y="363538"/>
            <a:ext cx="1208087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484188" y="1658938"/>
            <a:ext cx="7464425" cy="131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225" y="6288088"/>
            <a:ext cx="1096963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9925" y="6061075"/>
            <a:ext cx="179705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6926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9900" y="138113"/>
            <a:ext cx="690563" cy="97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5371" name="Rectangle 1"/>
          <p:cNvSpPr>
            <a:spLocks noChangeArrowheads="1"/>
          </p:cNvSpPr>
          <p:nvPr/>
        </p:nvSpPr>
        <p:spPr bwMode="auto">
          <a:xfrm>
            <a:off x="611188" y="3141663"/>
            <a:ext cx="8137525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1000"/>
              </a:spcAft>
            </a:pPr>
            <a:r>
              <a:rPr lang="ro-RO" sz="2000" b="1"/>
              <a:t>Scop</a:t>
            </a:r>
            <a:r>
              <a:rPr lang="ro-RO" sz="2000"/>
              <a:t>:</a:t>
            </a:r>
          </a:p>
          <a:p>
            <a:pPr>
              <a:spcBef>
                <a:spcPts val="1200"/>
              </a:spcBef>
              <a:spcAft>
                <a:spcPts val="1000"/>
              </a:spcAft>
            </a:pPr>
            <a:r>
              <a:rPr lang="ro-RO" sz="2000"/>
              <a:t> - cunoașterea mărimii populației speciilor de păsări răpitoare diurne și a berzei negre prin inventariere</a:t>
            </a:r>
          </a:p>
          <a:p>
            <a:pPr>
              <a:spcBef>
                <a:spcPts val="1200"/>
              </a:spcBef>
              <a:spcAft>
                <a:spcPts val="1000"/>
              </a:spcAft>
            </a:pPr>
            <a:r>
              <a:rPr lang="ro-RO" sz="2000"/>
              <a:t>- aflarea trend-ului populațional pe termen lung a speciilor de păsări răpitoare diurne și a berzei negre prin monitorizare</a:t>
            </a:r>
          </a:p>
          <a:p>
            <a:pPr>
              <a:spcBef>
                <a:spcPts val="1200"/>
              </a:spcBef>
              <a:spcAft>
                <a:spcPts val="1000"/>
              </a:spcAft>
            </a:pPr>
            <a:endParaRPr lang="ro-RO" sz="2000"/>
          </a:p>
        </p:txBody>
      </p:sp>
    </p:spTree>
    <p:extLst>
      <p:ext uri="{BB962C8B-B14F-4D97-AF65-F5344CB8AC3E}">
        <p14:creationId xmlns:p14="http://schemas.microsoft.com/office/powerpoint/2010/main" val="20387343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30175" y="1338263"/>
            <a:ext cx="4670425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1719" rIns="81639" bIns="40820"/>
          <a:lstStyle>
            <a:lvl1pPr>
              <a:tabLst>
                <a:tab pos="0" algn="l"/>
                <a:tab pos="717550" algn="l"/>
                <a:tab pos="1441450" algn="l"/>
                <a:tab pos="2165350" algn="l"/>
                <a:tab pos="2889250" algn="l"/>
                <a:tab pos="3613150" algn="l"/>
                <a:tab pos="4343400" algn="l"/>
                <a:tab pos="4486275" algn="l"/>
                <a:tab pos="4935538" algn="l"/>
                <a:tab pos="5389563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  <a:tab pos="9877425" algn="l"/>
                <a:tab pos="10326688" algn="l"/>
                <a:tab pos="107791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717550" algn="l"/>
                <a:tab pos="1441450" algn="l"/>
                <a:tab pos="2165350" algn="l"/>
                <a:tab pos="2889250" algn="l"/>
                <a:tab pos="3613150" algn="l"/>
                <a:tab pos="4343400" algn="l"/>
                <a:tab pos="4486275" algn="l"/>
                <a:tab pos="4935538" algn="l"/>
                <a:tab pos="5389563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  <a:tab pos="9877425" algn="l"/>
                <a:tab pos="10326688" algn="l"/>
                <a:tab pos="107791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717550" algn="l"/>
                <a:tab pos="1441450" algn="l"/>
                <a:tab pos="2165350" algn="l"/>
                <a:tab pos="2889250" algn="l"/>
                <a:tab pos="3613150" algn="l"/>
                <a:tab pos="4343400" algn="l"/>
                <a:tab pos="4486275" algn="l"/>
                <a:tab pos="4935538" algn="l"/>
                <a:tab pos="5389563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  <a:tab pos="9877425" algn="l"/>
                <a:tab pos="10326688" algn="l"/>
                <a:tab pos="107791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717550" algn="l"/>
                <a:tab pos="1441450" algn="l"/>
                <a:tab pos="2165350" algn="l"/>
                <a:tab pos="2889250" algn="l"/>
                <a:tab pos="3613150" algn="l"/>
                <a:tab pos="4343400" algn="l"/>
                <a:tab pos="4486275" algn="l"/>
                <a:tab pos="4935538" algn="l"/>
                <a:tab pos="5389563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  <a:tab pos="9877425" algn="l"/>
                <a:tab pos="10326688" algn="l"/>
                <a:tab pos="107791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717550" algn="l"/>
                <a:tab pos="1441450" algn="l"/>
                <a:tab pos="2165350" algn="l"/>
                <a:tab pos="2889250" algn="l"/>
                <a:tab pos="3613150" algn="l"/>
                <a:tab pos="4343400" algn="l"/>
                <a:tab pos="4486275" algn="l"/>
                <a:tab pos="4935538" algn="l"/>
                <a:tab pos="5389563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  <a:tab pos="9877425" algn="l"/>
                <a:tab pos="10326688" algn="l"/>
                <a:tab pos="107791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717550" algn="l"/>
                <a:tab pos="1441450" algn="l"/>
                <a:tab pos="2165350" algn="l"/>
                <a:tab pos="2889250" algn="l"/>
                <a:tab pos="3613150" algn="l"/>
                <a:tab pos="4343400" algn="l"/>
                <a:tab pos="4486275" algn="l"/>
                <a:tab pos="4935538" algn="l"/>
                <a:tab pos="5389563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  <a:tab pos="9877425" algn="l"/>
                <a:tab pos="10326688" algn="l"/>
                <a:tab pos="107791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717550" algn="l"/>
                <a:tab pos="1441450" algn="l"/>
                <a:tab pos="2165350" algn="l"/>
                <a:tab pos="2889250" algn="l"/>
                <a:tab pos="3613150" algn="l"/>
                <a:tab pos="4343400" algn="l"/>
                <a:tab pos="4486275" algn="l"/>
                <a:tab pos="4935538" algn="l"/>
                <a:tab pos="5389563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  <a:tab pos="9877425" algn="l"/>
                <a:tab pos="10326688" algn="l"/>
                <a:tab pos="107791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717550" algn="l"/>
                <a:tab pos="1441450" algn="l"/>
                <a:tab pos="2165350" algn="l"/>
                <a:tab pos="2889250" algn="l"/>
                <a:tab pos="3613150" algn="l"/>
                <a:tab pos="4343400" algn="l"/>
                <a:tab pos="4486275" algn="l"/>
                <a:tab pos="4935538" algn="l"/>
                <a:tab pos="5389563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  <a:tab pos="9877425" algn="l"/>
                <a:tab pos="10326688" algn="l"/>
                <a:tab pos="107791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717550" algn="l"/>
                <a:tab pos="1441450" algn="l"/>
                <a:tab pos="2165350" algn="l"/>
                <a:tab pos="2889250" algn="l"/>
                <a:tab pos="3613150" algn="l"/>
                <a:tab pos="4343400" algn="l"/>
                <a:tab pos="4486275" algn="l"/>
                <a:tab pos="4935538" algn="l"/>
                <a:tab pos="5389563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  <a:tab pos="9877425" algn="l"/>
                <a:tab pos="10326688" algn="l"/>
                <a:tab pos="107791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spcBef>
                <a:spcPts val="1089"/>
              </a:spcBef>
              <a:spcAft>
                <a:spcPts val="907"/>
              </a:spcAft>
              <a:defRPr/>
            </a:pPr>
            <a:r>
              <a:rPr lang="ro-RO" sz="2400" b="1" dirty="0" smtClean="0"/>
              <a:t>						Metode</a:t>
            </a:r>
          </a:p>
          <a:p>
            <a:pPr algn="ctr">
              <a:spcBef>
                <a:spcPts val="1089"/>
              </a:spcBef>
              <a:spcAft>
                <a:spcPts val="907"/>
              </a:spcAft>
              <a:defRPr/>
            </a:pPr>
            <a:r>
              <a:rPr lang="ro-RO" sz="2000" b="1" i="1" dirty="0" smtClean="0"/>
              <a:t>Selectarea unității de măsurare</a:t>
            </a:r>
          </a:p>
          <a:p>
            <a:pPr>
              <a:spcBef>
                <a:spcPts val="1089"/>
              </a:spcBef>
              <a:spcAft>
                <a:spcPts val="907"/>
              </a:spcAft>
              <a:defRPr/>
            </a:pPr>
            <a:r>
              <a:rPr lang="ro-RO" dirty="0" smtClean="0"/>
              <a:t>- </a:t>
            </a:r>
            <a:r>
              <a:rPr lang="en-US" dirty="0" smtClean="0"/>
              <a:t>c</a:t>
            </a:r>
            <a:r>
              <a:rPr lang="ro-RO" dirty="0" smtClean="0"/>
              <a:t>a unitate de măsurare a fost ales pătratul cu mărime de 10X10 km2</a:t>
            </a:r>
          </a:p>
          <a:p>
            <a:pPr marL="311045" indent="-311045">
              <a:spcBef>
                <a:spcPts val="1089"/>
              </a:spcBef>
              <a:spcAft>
                <a:spcPts val="907"/>
              </a:spcAft>
              <a:buFontTx/>
              <a:buChar char="-"/>
              <a:defRPr/>
            </a:pPr>
            <a:r>
              <a:rPr lang="ro-RO" dirty="0" smtClean="0"/>
              <a:t>teritoriul țării este alcătuit din peste 2500 de pătrate 10X10 km2, </a:t>
            </a:r>
          </a:p>
          <a:p>
            <a:pPr marL="311045" indent="-311045">
              <a:spcBef>
                <a:spcPts val="1089"/>
              </a:spcBef>
              <a:spcAft>
                <a:spcPts val="907"/>
              </a:spcAft>
              <a:buFontTx/>
              <a:buChar char="-"/>
              <a:defRPr/>
            </a:pPr>
            <a:r>
              <a:rPr lang="ro-RO" dirty="0" smtClean="0"/>
              <a:t>metoda se referă la specii care cuibăresc în păduri, aliniamente sau pâlcuri de copaci, astfel am selectat pătratele care conțin aceste habitate </a:t>
            </a:r>
            <a:r>
              <a:rPr lang="en-US" dirty="0" smtClean="0"/>
              <a:t>–</a:t>
            </a:r>
            <a:r>
              <a:rPr lang="ro-RO" dirty="0" smtClean="0"/>
              <a:t> 2377 de pătrate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7263" y="1654175"/>
            <a:ext cx="4376737" cy="390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0" y="5883275"/>
            <a:ext cx="9199563" cy="93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6821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defRPr/>
            </a:pPr>
            <a:r>
              <a:rPr lang="ro-RO" dirty="0" smtClean="0">
                <a:solidFill>
                  <a:srgbClr val="FFFFFF"/>
                </a:solidFill>
              </a:rPr>
              <a:t>- pătratele pentru inventariere au fost selectate în mod randomizat și într-un număr suficient (peste 8% di suprafața totală a zonei de studiu). Astfel avem 192 de pătrate (8,07% din suprafața zonei de studiu și 7,39% din suprafața totală a țării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760413" y="234950"/>
            <a:ext cx="6932612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 anchor="b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 sz="3600" b="1">
                <a:solidFill>
                  <a:srgbClr val="000000"/>
                </a:solidFill>
                <a:latin typeface="Arial Black" charset="0"/>
              </a:rPr>
              <a:t/>
            </a:r>
            <a:br>
              <a:rPr lang="en-US" sz="3600" b="1">
                <a:solidFill>
                  <a:srgbClr val="000000"/>
                </a:solidFill>
                <a:latin typeface="Arial Black" charset="0"/>
              </a:rPr>
            </a:br>
            <a:endParaRPr lang="en-US" sz="3600" b="1">
              <a:solidFill>
                <a:srgbClr val="000000"/>
              </a:solidFill>
              <a:latin typeface="Arial Black" charset="0"/>
            </a:endParaRPr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346075" y="1266825"/>
            <a:ext cx="7740650" cy="1588"/>
          </a:xfrm>
          <a:prstGeom prst="line">
            <a:avLst/>
          </a:prstGeom>
          <a:noFill/>
          <a:ln w="57240" cap="flat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>
              <a:defRPr/>
            </a:pPr>
            <a:endParaRPr lang="en-US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175" y="182563"/>
            <a:ext cx="11811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2288" y="206375"/>
            <a:ext cx="1052512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3313" y="390525"/>
            <a:ext cx="1208087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484188" y="1681163"/>
            <a:ext cx="7464425" cy="130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/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8" y="5842000"/>
            <a:ext cx="1096962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7788" y="5672138"/>
            <a:ext cx="17970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6926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9900" y="165100"/>
            <a:ext cx="690563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49376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179388" y="1341438"/>
            <a:ext cx="5748337" cy="519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1719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defRPr/>
            </a:pPr>
            <a:r>
              <a:rPr lang="ro-RO" sz="2200" dirty="0" smtClean="0"/>
              <a:t>- pătratele pentru inventariere au fost selectate în mod randomizat și într-un număr suficient (peste 8% din suprafața totală a zonei de studiu). Astfel avem 192 de pătrate (8,07% din suprafața zonei de studiu și 7,39% din suprafața totală a țării</a:t>
            </a:r>
          </a:p>
          <a:p>
            <a:pPr>
              <a:defRPr/>
            </a:pPr>
            <a:endParaRPr lang="ro-RO" sz="2200" dirty="0" smtClean="0"/>
          </a:p>
          <a:p>
            <a:pPr marL="311045" indent="-311045">
              <a:buFontTx/>
              <a:buChar char="-"/>
              <a:defRPr/>
            </a:pPr>
            <a:r>
              <a:rPr lang="ro-RO" sz="2200" dirty="0" smtClean="0"/>
              <a:t>în aceste pătrate au fost pre-</a:t>
            </a:r>
          </a:p>
          <a:p>
            <a:pPr>
              <a:defRPr/>
            </a:pPr>
            <a:r>
              <a:rPr lang="en-US" sz="2200" dirty="0"/>
              <a:t>s</a:t>
            </a:r>
            <a:r>
              <a:rPr lang="ro-RO" sz="2200" dirty="0" smtClean="0"/>
              <a:t>electate un număr de 1538 de </a:t>
            </a:r>
          </a:p>
          <a:p>
            <a:pPr>
              <a:defRPr/>
            </a:pPr>
            <a:r>
              <a:rPr lang="ro-RO" sz="2200" dirty="0" smtClean="0"/>
              <a:t>puncte de observații (8,01 de </a:t>
            </a:r>
          </a:p>
          <a:p>
            <a:pPr>
              <a:defRPr/>
            </a:pPr>
            <a:r>
              <a:rPr lang="ro-RO" sz="2200" dirty="0" smtClean="0"/>
              <a:t>puncte/pătrat), însă numărul </a:t>
            </a:r>
          </a:p>
          <a:p>
            <a:pPr>
              <a:defRPr/>
            </a:pPr>
            <a:r>
              <a:rPr lang="ro-RO" sz="2200" dirty="0" smtClean="0"/>
              <a:t>acestora este variabil de la pătrat </a:t>
            </a:r>
          </a:p>
          <a:p>
            <a:pPr>
              <a:defRPr/>
            </a:pPr>
            <a:r>
              <a:rPr lang="ro-RO" sz="2200" dirty="0" smtClean="0"/>
              <a:t>la pătrat în funcție de structura </a:t>
            </a:r>
          </a:p>
          <a:p>
            <a:pPr>
              <a:defRPr/>
            </a:pPr>
            <a:r>
              <a:rPr lang="ro-RO" sz="2200" dirty="0" smtClean="0"/>
              <a:t>			peisagistică.</a:t>
            </a:r>
          </a:p>
          <a:p>
            <a:pPr>
              <a:spcBef>
                <a:spcPts val="1089"/>
              </a:spcBef>
              <a:spcAft>
                <a:spcPts val="907"/>
              </a:spcAft>
              <a:defRPr/>
            </a:pPr>
            <a:endParaRPr lang="ro-RO" sz="22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0438" y="1282626"/>
            <a:ext cx="2940050" cy="293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1825" y="3917950"/>
            <a:ext cx="2938463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760413" y="207963"/>
            <a:ext cx="6932612" cy="124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 anchor="b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 sz="3600" b="1">
                <a:solidFill>
                  <a:srgbClr val="000000"/>
                </a:solidFill>
                <a:latin typeface="Arial Black" charset="0"/>
              </a:rPr>
              <a:t/>
            </a:r>
            <a:br>
              <a:rPr lang="en-US" sz="3600" b="1">
                <a:solidFill>
                  <a:srgbClr val="000000"/>
                </a:solidFill>
                <a:latin typeface="Arial Black" charset="0"/>
              </a:rPr>
            </a:br>
            <a:endParaRPr lang="en-US" sz="3600" b="1">
              <a:solidFill>
                <a:srgbClr val="000000"/>
              </a:solidFill>
              <a:latin typeface="Arial Black" charset="0"/>
            </a:endParaRPr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346075" y="1244600"/>
            <a:ext cx="7740650" cy="1588"/>
          </a:xfrm>
          <a:prstGeom prst="line">
            <a:avLst/>
          </a:prstGeom>
          <a:noFill/>
          <a:ln w="57240" cap="flat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>
              <a:defRPr/>
            </a:pPr>
            <a:endParaRPr lang="en-US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175" y="155575"/>
            <a:ext cx="1181100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2288" y="177800"/>
            <a:ext cx="105251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3313" y="363538"/>
            <a:ext cx="1208087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484188" y="1658938"/>
            <a:ext cx="7464425" cy="131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/>
          </a:p>
        </p:txBody>
      </p: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8" y="6056313"/>
            <a:ext cx="1096962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7125" y="6183313"/>
            <a:ext cx="1797050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6926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9900" y="138113"/>
            <a:ext cx="690563" cy="97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82161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131763" y="1196975"/>
            <a:ext cx="9012237" cy="281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1719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spcBef>
                <a:spcPts val="1089"/>
              </a:spcBef>
              <a:spcAft>
                <a:spcPts val="907"/>
              </a:spcAft>
              <a:defRPr/>
            </a:pPr>
            <a:r>
              <a:rPr lang="ro-RO" sz="2000" b="1" i="1" dirty="0" smtClean="0"/>
              <a:t>Perioada și timpul observațiilor:</a:t>
            </a:r>
          </a:p>
          <a:p>
            <a:pPr>
              <a:spcBef>
                <a:spcPts val="1089"/>
              </a:spcBef>
              <a:spcAft>
                <a:spcPts val="907"/>
              </a:spcAft>
              <a:defRPr/>
            </a:pPr>
            <a:r>
              <a:rPr lang="ro-RO" sz="2000" dirty="0" smtClean="0"/>
              <a:t>- Perioada în care recensământul trebuie efectuat este 15 iunie – 25 august</a:t>
            </a:r>
          </a:p>
          <a:p>
            <a:pPr>
              <a:spcBef>
                <a:spcPts val="1089"/>
              </a:spcBef>
              <a:spcAft>
                <a:spcPts val="907"/>
              </a:spcAft>
              <a:defRPr/>
            </a:pPr>
            <a:r>
              <a:rPr lang="ro-RO" sz="2000" dirty="0" smtClean="0"/>
              <a:t>- Observațiile trebuie efectuate între orele 9:00-18:00, și este de preferat ca observațiile să încludă perioadele dintre orele 10:00 -12:00 respectiv 15:00-16:30, când activitatea păsărilor răpitoare este mai mare</a:t>
            </a:r>
          </a:p>
          <a:p>
            <a:pPr>
              <a:spcBef>
                <a:spcPts val="1089"/>
              </a:spcBef>
              <a:spcAft>
                <a:spcPts val="907"/>
              </a:spcAft>
              <a:defRPr/>
            </a:pPr>
            <a:endParaRPr lang="ro-RO" sz="2000" dirty="0" smtClean="0"/>
          </a:p>
          <a:p>
            <a:pPr>
              <a:spcBef>
                <a:spcPts val="1089"/>
              </a:spcBef>
              <a:spcAft>
                <a:spcPts val="907"/>
              </a:spcAft>
              <a:defRPr/>
            </a:pPr>
            <a:endParaRPr lang="ro-RO" sz="900" dirty="0" smtClean="0"/>
          </a:p>
          <a:p>
            <a:pPr>
              <a:spcBef>
                <a:spcPts val="1089"/>
              </a:spcBef>
              <a:spcAft>
                <a:spcPts val="907"/>
              </a:spcAft>
              <a:defRPr/>
            </a:pPr>
            <a:endParaRPr lang="ro-RO" sz="900" dirty="0" smtClean="0"/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77788" y="3798888"/>
            <a:ext cx="4657725" cy="222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8454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marL="342900" indent="-342900">
              <a:spcBef>
                <a:spcPts val="1089"/>
              </a:spcBef>
              <a:spcAft>
                <a:spcPts val="907"/>
              </a:spcAft>
              <a:buFontTx/>
              <a:buChar char="-"/>
              <a:defRPr/>
            </a:pPr>
            <a:r>
              <a:rPr lang="ro-RO" sz="2000" dirty="0" smtClean="0"/>
              <a:t>Observațiile trebuie realizate numai în condiții meteorologice favorabile. </a:t>
            </a:r>
          </a:p>
          <a:p>
            <a:pPr marL="342900" indent="-342900">
              <a:spcBef>
                <a:spcPts val="1089"/>
              </a:spcBef>
              <a:spcAft>
                <a:spcPts val="907"/>
              </a:spcAft>
              <a:buFontTx/>
              <a:buChar char="-"/>
              <a:defRPr/>
            </a:pPr>
            <a:r>
              <a:rPr lang="ro-RO" sz="2000" dirty="0" smtClean="0"/>
              <a:t>Durata observațiilor va fi de 3 ore/punct</a:t>
            </a:r>
          </a:p>
          <a:p>
            <a:pPr>
              <a:spcBef>
                <a:spcPts val="1089"/>
              </a:spcBef>
              <a:spcAft>
                <a:spcPts val="907"/>
              </a:spcAft>
              <a:defRPr/>
            </a:pPr>
            <a:endParaRPr lang="ro-RO" sz="2000" dirty="0" smtClean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2350" y="3500438"/>
            <a:ext cx="4310063" cy="318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760413" y="207963"/>
            <a:ext cx="6932612" cy="124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 anchor="b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 sz="3600" b="1">
                <a:solidFill>
                  <a:srgbClr val="000000"/>
                </a:solidFill>
                <a:latin typeface="Arial Black" charset="0"/>
              </a:rPr>
              <a:t/>
            </a:r>
            <a:br>
              <a:rPr lang="en-US" sz="3600" b="1">
                <a:solidFill>
                  <a:srgbClr val="000000"/>
                </a:solidFill>
                <a:latin typeface="Arial Black" charset="0"/>
              </a:rPr>
            </a:br>
            <a:endParaRPr lang="en-US" sz="3600" b="1">
              <a:solidFill>
                <a:srgbClr val="000000"/>
              </a:solidFill>
              <a:latin typeface="Arial Black" charset="0"/>
            </a:endParaRPr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346075" y="1244600"/>
            <a:ext cx="7740650" cy="1588"/>
          </a:xfrm>
          <a:prstGeom prst="line">
            <a:avLst/>
          </a:prstGeom>
          <a:noFill/>
          <a:ln w="57240" cap="flat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>
              <a:defRPr/>
            </a:pPr>
            <a:endParaRPr lang="en-US"/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175" y="155575"/>
            <a:ext cx="1181100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2288" y="177800"/>
            <a:ext cx="105251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3313" y="363538"/>
            <a:ext cx="1208087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484188" y="1658938"/>
            <a:ext cx="7464425" cy="131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/>
          </a:p>
        </p:txBody>
      </p:sp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9700" y="6307138"/>
            <a:ext cx="1096963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4300" y="6305550"/>
            <a:ext cx="1797050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6926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9900" y="138113"/>
            <a:ext cx="690563" cy="97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43576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s://fbcdn-sphotos-a-a.akamaihd.net/hphotos-ak-ash3/484822_667754566584106_1180484845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5616" y="1371600"/>
            <a:ext cx="7248938" cy="4976094"/>
          </a:xfrm>
          <a:prstGeom prst="rect">
            <a:avLst/>
          </a:prstGeom>
          <a:noFill/>
        </p:spPr>
      </p:pic>
      <p:sp>
        <p:nvSpPr>
          <p:cNvPr id="3" name="Line 8"/>
          <p:cNvSpPr>
            <a:spLocks noChangeShapeType="1"/>
          </p:cNvSpPr>
          <p:nvPr/>
        </p:nvSpPr>
        <p:spPr bwMode="auto">
          <a:xfrm>
            <a:off x="381000" y="1371600"/>
            <a:ext cx="8534400" cy="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171450"/>
            <a:ext cx="13017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1461550"/>
              </p:ext>
            </p:extLst>
          </p:nvPr>
        </p:nvGraphicFramePr>
        <p:xfrm>
          <a:off x="7526338" y="152400"/>
          <a:ext cx="773112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r:id="rId5" imgW="2632320" imgH="3212280" progId="">
                  <p:embed/>
                </p:oleObj>
              </mc:Choice>
              <mc:Fallback>
                <p:oleObj r:id="rId5" imgW="2632320" imgH="32122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6338" y="152400"/>
                        <a:ext cx="773112" cy="108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13" y="196850"/>
            <a:ext cx="1160462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 descr="logo PO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0" y="400050"/>
            <a:ext cx="1331913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01_cnd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" y="6417326"/>
            <a:ext cx="1209675" cy="420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66"/>
          <a:stretch>
            <a:fillRect/>
          </a:stretch>
        </p:blipFill>
        <p:spPr bwMode="auto">
          <a:xfrm>
            <a:off x="6997148" y="6220869"/>
            <a:ext cx="2070652" cy="61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25477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endParaRPr lang="hu-HU" smtClean="0">
              <a:cs typeface="+mj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hu-HU" smtClean="0">
              <a:cs typeface="+mn-cs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539750" y="3357563"/>
            <a:ext cx="820896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af-ZA" sz="2400" b="1">
                <a:solidFill>
                  <a:schemeClr val="bg1"/>
                </a:solidFill>
                <a:cs typeface="+mn-cs"/>
              </a:rPr>
              <a:t>Mystery Bird vet</a:t>
            </a:r>
            <a:r>
              <a:rPr lang="hu-HU" sz="2400" b="1">
                <a:solidFill>
                  <a:schemeClr val="bg1"/>
                </a:solidFill>
                <a:cs typeface="+mn-cs"/>
              </a:rPr>
              <a:t>élkedő</a:t>
            </a:r>
            <a:endParaRPr lang="af-ZA" sz="2400" b="1">
              <a:solidFill>
                <a:schemeClr val="bg1"/>
              </a:solidFill>
              <a:cs typeface="+mn-cs"/>
            </a:endParaRPr>
          </a:p>
          <a:p>
            <a:pPr algn="ctr">
              <a:spcBef>
                <a:spcPct val="50000"/>
              </a:spcBef>
              <a:defRPr/>
            </a:pPr>
            <a:r>
              <a:rPr lang="hu-HU" sz="2400" b="1">
                <a:solidFill>
                  <a:schemeClr val="bg1"/>
                </a:solidFill>
                <a:cs typeface="+mn-cs"/>
              </a:rPr>
              <a:t> </a:t>
            </a:r>
            <a:r>
              <a:rPr lang="af-ZA" sz="2400" b="1">
                <a:solidFill>
                  <a:schemeClr val="bg1"/>
                </a:solidFill>
                <a:cs typeface="+mn-cs"/>
              </a:rPr>
              <a:t>Concurs</a:t>
            </a:r>
            <a:r>
              <a:rPr lang="hu-HU" sz="2400" b="1">
                <a:solidFill>
                  <a:schemeClr val="bg1"/>
                </a:solidFill>
                <a:cs typeface="+mn-cs"/>
              </a:rPr>
              <a:t> </a:t>
            </a:r>
            <a:r>
              <a:rPr lang="af-ZA" sz="2400" b="1">
                <a:solidFill>
                  <a:schemeClr val="bg1"/>
                </a:solidFill>
                <a:cs typeface="+mn-cs"/>
              </a:rPr>
              <a:t>Mystery Bird</a:t>
            </a:r>
            <a:r>
              <a:rPr lang="af-ZA" sz="2400">
                <a:cs typeface="+mn-cs"/>
              </a:rPr>
              <a:t> </a:t>
            </a:r>
            <a:endParaRPr lang="af-ZA" sz="2400" b="1">
              <a:solidFill>
                <a:schemeClr val="bg1"/>
              </a:solidFill>
              <a:cs typeface="+mn-cs"/>
            </a:endParaRPr>
          </a:p>
          <a:p>
            <a:pPr algn="ctr">
              <a:spcBef>
                <a:spcPct val="50000"/>
              </a:spcBef>
              <a:defRPr/>
            </a:pPr>
            <a:r>
              <a:rPr lang="af-ZA" sz="2400" b="1">
                <a:solidFill>
                  <a:schemeClr val="bg1"/>
                </a:solidFill>
                <a:cs typeface="+mn-cs"/>
              </a:rPr>
              <a:t> 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1763713" y="5013325"/>
            <a:ext cx="57610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000" b="1">
                <a:solidFill>
                  <a:schemeClr val="bg1"/>
                </a:solidFill>
                <a:cs typeface="+mn-cs"/>
              </a:rPr>
              <a:t>Mil</a:t>
            </a:r>
            <a:r>
              <a:rPr lang="hu-HU" sz="2000" b="1">
                <a:solidFill>
                  <a:schemeClr val="bg1"/>
                </a:solidFill>
                <a:cs typeface="+mn-cs"/>
              </a:rPr>
              <a:t>yen madár van a képen</a:t>
            </a:r>
            <a:r>
              <a:rPr lang="ro-RO" sz="2000" b="1">
                <a:solidFill>
                  <a:schemeClr val="bg1"/>
                </a:solidFill>
                <a:cs typeface="+mn-cs"/>
              </a:rPr>
              <a:t> </a:t>
            </a:r>
            <a:r>
              <a:rPr lang="en-GB" sz="2000" b="1">
                <a:solidFill>
                  <a:schemeClr val="bg1"/>
                </a:solidFill>
                <a:cs typeface="+mn-cs"/>
              </a:rPr>
              <a:t>?</a:t>
            </a:r>
            <a:endParaRPr lang="hu-HU" sz="2000" b="1">
              <a:solidFill>
                <a:schemeClr val="bg1"/>
              </a:solidFill>
              <a:cs typeface="+mn-cs"/>
            </a:endParaRPr>
          </a:p>
          <a:p>
            <a:pPr algn="ctr">
              <a:spcBef>
                <a:spcPct val="50000"/>
              </a:spcBef>
              <a:defRPr/>
            </a:pPr>
            <a:r>
              <a:rPr lang="hu-HU" sz="2000" b="1">
                <a:solidFill>
                  <a:schemeClr val="bg1"/>
                </a:solidFill>
                <a:cs typeface="+mn-cs"/>
              </a:rPr>
              <a:t>Ce </a:t>
            </a:r>
            <a:r>
              <a:rPr lang="ro-RO" sz="2000" b="1">
                <a:solidFill>
                  <a:schemeClr val="bg1"/>
                </a:solidFill>
                <a:cs typeface="+mn-cs"/>
              </a:rPr>
              <a:t>pasăre este pe poză </a:t>
            </a:r>
            <a:r>
              <a:rPr lang="en-GB" sz="2000" b="1">
                <a:solidFill>
                  <a:schemeClr val="bg1"/>
                </a:solidFill>
                <a:cs typeface="+mn-cs"/>
              </a:rPr>
              <a:t>?</a:t>
            </a:r>
            <a:endParaRPr lang="en-US" sz="2000" b="1">
              <a:solidFill>
                <a:schemeClr val="bg1"/>
              </a:solidFill>
              <a:cs typeface="+mn-cs"/>
            </a:endParaRP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1258888" y="6381750"/>
            <a:ext cx="8137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o-RO" sz="1400" b="1" i="1">
                <a:solidFill>
                  <a:schemeClr val="bg1"/>
                </a:solidFill>
                <a:cs typeface="+mn-cs"/>
              </a:rPr>
              <a:t>Daróczi J. Szilárd –</a:t>
            </a:r>
            <a:r>
              <a:rPr lang="en-GB" sz="1400" b="1" i="1">
                <a:solidFill>
                  <a:schemeClr val="bg1"/>
                </a:solidFill>
                <a:cs typeface="+mn-cs"/>
              </a:rPr>
              <a:t> </a:t>
            </a:r>
            <a:r>
              <a:rPr lang="ro-RO" sz="1400" b="1" i="1">
                <a:solidFill>
                  <a:schemeClr val="bg1"/>
                </a:solidFill>
                <a:cs typeface="+mn-cs"/>
              </a:rPr>
              <a:t>“MILVUS</a:t>
            </a:r>
            <a:r>
              <a:rPr lang="en-GB" sz="1400" b="1" i="1">
                <a:solidFill>
                  <a:schemeClr val="bg1"/>
                </a:solidFill>
                <a:cs typeface="+mn-cs"/>
              </a:rPr>
              <a:t> Group</a:t>
            </a:r>
            <a:r>
              <a:rPr lang="ro-RO" sz="1400" b="1" i="1">
                <a:solidFill>
                  <a:schemeClr val="bg1"/>
                </a:solidFill>
                <a:cs typeface="+mn-cs"/>
              </a:rPr>
              <a:t>”</a:t>
            </a:r>
            <a:r>
              <a:rPr lang="ro-RO">
                <a:solidFill>
                  <a:schemeClr val="bg1"/>
                </a:solidFill>
                <a:cs typeface="+mn-cs"/>
              </a:rPr>
              <a:t> 		          	           </a:t>
            </a:r>
            <a:r>
              <a:rPr lang="ro-RO" i="1" u="sng">
                <a:solidFill>
                  <a:schemeClr val="bg1"/>
                </a:solidFill>
                <a:cs typeface="+mn-cs"/>
              </a:rPr>
              <a:t>www.milvus.ro</a:t>
            </a:r>
            <a:endParaRPr lang="en-US" i="1" u="sng">
              <a:solidFill>
                <a:schemeClr val="bg1"/>
              </a:solidFill>
              <a:cs typeface="+mn-cs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900113" y="115888"/>
            <a:ext cx="7272337" cy="1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o-RO" sz="2800" b="1">
                <a:solidFill>
                  <a:schemeClr val="bg1"/>
                </a:solidFill>
                <a:cs typeface="+mn-cs"/>
              </a:rPr>
              <a:t>II</a:t>
            </a:r>
            <a:r>
              <a:rPr lang="en-US" sz="2800" b="1">
                <a:solidFill>
                  <a:schemeClr val="bg1"/>
                </a:solidFill>
                <a:cs typeface="+mn-cs"/>
              </a:rPr>
              <a:t>I</a:t>
            </a:r>
            <a:r>
              <a:rPr lang="ro-RO" sz="2800" b="1">
                <a:solidFill>
                  <a:schemeClr val="bg1"/>
                </a:solidFill>
                <a:cs typeface="+mn-cs"/>
              </a:rPr>
              <a:t>. Rom</a:t>
            </a:r>
            <a:r>
              <a:rPr lang="hu-HU" sz="2800" b="1">
                <a:solidFill>
                  <a:schemeClr val="bg1"/>
                </a:solidFill>
                <a:cs typeface="+mn-cs"/>
              </a:rPr>
              <a:t>ániai Madarászfutam</a:t>
            </a:r>
          </a:p>
          <a:p>
            <a:pPr algn="ctr">
              <a:spcBef>
                <a:spcPct val="50000"/>
              </a:spcBef>
              <a:defRPr/>
            </a:pPr>
            <a:r>
              <a:rPr lang="hu-HU" sz="2800" b="1">
                <a:solidFill>
                  <a:schemeClr val="bg1"/>
                </a:solidFill>
                <a:cs typeface="+mn-cs"/>
              </a:rPr>
              <a:t>Al II</a:t>
            </a:r>
            <a:r>
              <a:rPr lang="en-US" sz="2800" b="1">
                <a:solidFill>
                  <a:schemeClr val="bg1"/>
                </a:solidFill>
                <a:cs typeface="+mn-cs"/>
              </a:rPr>
              <a:t>I</a:t>
            </a:r>
            <a:r>
              <a:rPr lang="hu-HU" sz="2800" b="1">
                <a:solidFill>
                  <a:schemeClr val="bg1"/>
                </a:solidFill>
                <a:cs typeface="+mn-cs"/>
              </a:rPr>
              <a:t>-lea Maraton Ornitologic din Rom</a:t>
            </a:r>
            <a:r>
              <a:rPr lang="ro-RO" sz="2800" b="1">
                <a:solidFill>
                  <a:schemeClr val="bg1"/>
                </a:solidFill>
                <a:cs typeface="+mn-cs"/>
              </a:rPr>
              <a:t>â</a:t>
            </a:r>
            <a:r>
              <a:rPr lang="hu-HU" sz="2800" b="1">
                <a:solidFill>
                  <a:schemeClr val="bg1"/>
                </a:solidFill>
                <a:cs typeface="+mn-cs"/>
              </a:rPr>
              <a:t>nia</a:t>
            </a:r>
            <a:endParaRPr lang="en-US" sz="2800" b="1">
              <a:solidFill>
                <a:schemeClr val="bg1"/>
              </a:solidFill>
              <a:cs typeface="+mn-cs"/>
            </a:endParaRPr>
          </a:p>
        </p:txBody>
      </p:sp>
      <p:pic>
        <p:nvPicPr>
          <p:cNvPr id="23559" name="Picture 12" descr="img_1083650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179388" y="5516563"/>
            <a:ext cx="84248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sq-AL" sz="2400" b="1" dirty="0">
                <a:solidFill>
                  <a:schemeClr val="bg1"/>
                </a:solidFill>
                <a:cs typeface="+mn-cs"/>
              </a:rPr>
              <a:t>Metodologia recensământului unor</a:t>
            </a:r>
            <a:r>
              <a:rPr lang="ro-RO" sz="2400" b="1" dirty="0">
                <a:solidFill>
                  <a:schemeClr val="bg1"/>
                </a:solidFill>
                <a:cs typeface="+mn-cs"/>
              </a:rPr>
              <a:t> specii de bufnițe cuibăritoare în păduri</a:t>
            </a:r>
            <a:r>
              <a:rPr lang="en-US" sz="2400" b="1" dirty="0">
                <a:solidFill>
                  <a:schemeClr val="bg1"/>
                </a:solidFill>
                <a:cs typeface="+mn-cs"/>
              </a:rPr>
              <a:t>le</a:t>
            </a:r>
            <a:r>
              <a:rPr lang="ro-RO" sz="2400" b="1" dirty="0">
                <a:solidFill>
                  <a:schemeClr val="bg1"/>
                </a:solidFill>
                <a:cs typeface="+mn-cs"/>
              </a:rPr>
              <a:t> din România</a:t>
            </a:r>
            <a:endParaRPr lang="hu-HU" sz="2400" b="1" dirty="0">
              <a:solidFill>
                <a:schemeClr val="bg1"/>
              </a:solidFill>
              <a:cs typeface="+mn-cs"/>
            </a:endParaRPr>
          </a:p>
        </p:txBody>
      </p:sp>
      <p:pic>
        <p:nvPicPr>
          <p:cNvPr id="23561" name="Picture 18" descr="190758-c65eeaa56bed39c47781a1b387c00d3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268413"/>
            <a:ext cx="2667000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21" descr="2586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268413"/>
            <a:ext cx="2897187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22" descr="200354-188679fa0c60f6168a205083b1c7eb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68413"/>
            <a:ext cx="2655888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755650" y="4508500"/>
            <a:ext cx="25209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o-RO" sz="1200" b="1" i="1">
                <a:solidFill>
                  <a:schemeClr val="bg1"/>
                </a:solidFill>
                <a:cs typeface="+mn-cs"/>
              </a:rPr>
              <a:t>Glaucidium passerinum</a:t>
            </a:r>
            <a:endParaRPr lang="hu-HU" sz="1200" b="1" i="1">
              <a:solidFill>
                <a:schemeClr val="bg1"/>
              </a:solidFill>
              <a:cs typeface="+mn-cs"/>
            </a:endParaRPr>
          </a:p>
        </p:txBody>
      </p:sp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4211638" y="4508500"/>
            <a:ext cx="1152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o-RO" sz="1200" b="1" i="1">
                <a:solidFill>
                  <a:schemeClr val="bg1"/>
                </a:solidFill>
                <a:cs typeface="+mn-cs"/>
              </a:rPr>
              <a:t>Strix aluco</a:t>
            </a:r>
            <a:endParaRPr lang="hu-HU" sz="1200" b="1" i="1">
              <a:solidFill>
                <a:schemeClr val="bg1"/>
              </a:solidFill>
              <a:cs typeface="+mn-cs"/>
            </a:endParaRPr>
          </a:p>
        </p:txBody>
      </p:sp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6804025" y="4508500"/>
            <a:ext cx="1655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o-RO" sz="1200" b="1" i="1">
                <a:solidFill>
                  <a:schemeClr val="bg1"/>
                </a:solidFill>
                <a:cs typeface="+mn-cs"/>
              </a:rPr>
              <a:t>Strix uralensis</a:t>
            </a:r>
            <a:endParaRPr lang="hu-HU" sz="1200" b="1" i="1">
              <a:solidFill>
                <a:schemeClr val="bg1"/>
              </a:solidFill>
              <a:cs typeface="+mn-cs"/>
            </a:endParaRPr>
          </a:p>
        </p:txBody>
      </p:sp>
      <p:sp>
        <p:nvSpPr>
          <p:cNvPr id="23567" name="Line 8"/>
          <p:cNvSpPr>
            <a:spLocks noChangeShapeType="1"/>
          </p:cNvSpPr>
          <p:nvPr/>
        </p:nvSpPr>
        <p:spPr bwMode="auto">
          <a:xfrm>
            <a:off x="381000" y="1176338"/>
            <a:ext cx="8534400" cy="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568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31750"/>
            <a:ext cx="13017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569" name="Object 12"/>
          <p:cNvGraphicFramePr>
            <a:graphicFrameLocks noChangeAspect="1"/>
          </p:cNvGraphicFramePr>
          <p:nvPr/>
        </p:nvGraphicFramePr>
        <p:xfrm>
          <a:off x="7526338" y="12700"/>
          <a:ext cx="773112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7" r:id="rId8" imgW="2641600" imgH="3225800" progId="CorelDRAW.Graphic.10">
                  <p:embed/>
                </p:oleObj>
              </mc:Choice>
              <mc:Fallback>
                <p:oleObj r:id="rId8" imgW="2641600" imgH="3225800" progId="CorelDRAW.Graphic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6338" y="12700"/>
                        <a:ext cx="773112" cy="108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70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13" y="57150"/>
            <a:ext cx="1160462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1" name="Picture 1" descr="logo POS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0" y="134938"/>
            <a:ext cx="1331913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2" name="Picture 13" descr="01_cndd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6359525"/>
            <a:ext cx="120967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3" name="Picture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246813"/>
            <a:ext cx="19812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85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539750" y="3357563"/>
            <a:ext cx="820896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af-ZA" sz="2400" b="1">
                <a:solidFill>
                  <a:schemeClr val="bg1"/>
                </a:solidFill>
                <a:cs typeface="+mn-cs"/>
              </a:rPr>
              <a:t>Mystery Bird vet</a:t>
            </a:r>
            <a:r>
              <a:rPr lang="hu-HU" sz="2400" b="1">
                <a:solidFill>
                  <a:schemeClr val="bg1"/>
                </a:solidFill>
                <a:cs typeface="+mn-cs"/>
              </a:rPr>
              <a:t>élkedő</a:t>
            </a:r>
            <a:endParaRPr lang="af-ZA" sz="2400" b="1">
              <a:solidFill>
                <a:schemeClr val="bg1"/>
              </a:solidFill>
              <a:cs typeface="+mn-cs"/>
            </a:endParaRPr>
          </a:p>
          <a:p>
            <a:pPr algn="ctr">
              <a:spcBef>
                <a:spcPct val="50000"/>
              </a:spcBef>
              <a:defRPr/>
            </a:pPr>
            <a:r>
              <a:rPr lang="hu-HU" sz="2400" b="1">
                <a:solidFill>
                  <a:schemeClr val="bg1"/>
                </a:solidFill>
                <a:cs typeface="+mn-cs"/>
              </a:rPr>
              <a:t> </a:t>
            </a:r>
            <a:r>
              <a:rPr lang="af-ZA" sz="2400" b="1">
                <a:solidFill>
                  <a:schemeClr val="bg1"/>
                </a:solidFill>
                <a:cs typeface="+mn-cs"/>
              </a:rPr>
              <a:t>Concurs</a:t>
            </a:r>
            <a:r>
              <a:rPr lang="hu-HU" sz="2400" b="1">
                <a:solidFill>
                  <a:schemeClr val="bg1"/>
                </a:solidFill>
                <a:cs typeface="+mn-cs"/>
              </a:rPr>
              <a:t> </a:t>
            </a:r>
            <a:r>
              <a:rPr lang="af-ZA" sz="2400" b="1">
                <a:solidFill>
                  <a:schemeClr val="bg1"/>
                </a:solidFill>
                <a:cs typeface="+mn-cs"/>
              </a:rPr>
              <a:t>Mystery Bird</a:t>
            </a:r>
            <a:r>
              <a:rPr lang="af-ZA" sz="2400">
                <a:cs typeface="+mn-cs"/>
              </a:rPr>
              <a:t> </a:t>
            </a:r>
            <a:endParaRPr lang="af-ZA" sz="2400" b="1">
              <a:solidFill>
                <a:schemeClr val="bg1"/>
              </a:solidFill>
              <a:cs typeface="+mn-cs"/>
            </a:endParaRPr>
          </a:p>
          <a:p>
            <a:pPr algn="ctr">
              <a:spcBef>
                <a:spcPct val="50000"/>
              </a:spcBef>
              <a:defRPr/>
            </a:pPr>
            <a:r>
              <a:rPr lang="af-ZA" sz="2400" b="1">
                <a:solidFill>
                  <a:schemeClr val="bg1"/>
                </a:solidFill>
                <a:cs typeface="+mn-cs"/>
              </a:rPr>
              <a:t> </a:t>
            </a: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1476375" y="3500438"/>
            <a:ext cx="5761038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000" b="1">
                <a:solidFill>
                  <a:schemeClr val="bg1"/>
                </a:solidFill>
                <a:cs typeface="+mn-cs"/>
              </a:rPr>
              <a:t>Mil</a:t>
            </a:r>
            <a:r>
              <a:rPr lang="hu-HU" sz="2000" b="1">
                <a:solidFill>
                  <a:schemeClr val="bg1"/>
                </a:solidFill>
                <a:cs typeface="+mn-cs"/>
              </a:rPr>
              <a:t>yen madár van a képen</a:t>
            </a:r>
            <a:r>
              <a:rPr lang="ro-RO" sz="2000" b="1">
                <a:solidFill>
                  <a:schemeClr val="bg1"/>
                </a:solidFill>
                <a:cs typeface="+mn-cs"/>
              </a:rPr>
              <a:t> </a:t>
            </a:r>
            <a:r>
              <a:rPr lang="en-GB" sz="2000" b="1">
                <a:solidFill>
                  <a:schemeClr val="bg1"/>
                </a:solidFill>
                <a:cs typeface="+mn-cs"/>
              </a:rPr>
              <a:t>?</a:t>
            </a:r>
            <a:endParaRPr lang="hu-HU" sz="2000" b="1">
              <a:solidFill>
                <a:schemeClr val="bg1"/>
              </a:solidFill>
              <a:cs typeface="+mn-cs"/>
            </a:endParaRPr>
          </a:p>
          <a:p>
            <a:pPr algn="ctr">
              <a:spcBef>
                <a:spcPct val="50000"/>
              </a:spcBef>
              <a:defRPr/>
            </a:pPr>
            <a:r>
              <a:rPr lang="hu-HU" sz="2000" b="1">
                <a:solidFill>
                  <a:schemeClr val="bg1"/>
                </a:solidFill>
                <a:cs typeface="+mn-cs"/>
              </a:rPr>
              <a:t>Ce </a:t>
            </a:r>
            <a:r>
              <a:rPr lang="ro-RO" sz="2000" b="1">
                <a:solidFill>
                  <a:schemeClr val="bg1"/>
                </a:solidFill>
                <a:cs typeface="+mn-cs"/>
              </a:rPr>
              <a:t>pasăre este pe poză </a:t>
            </a:r>
            <a:r>
              <a:rPr lang="en-GB" sz="2000" b="1">
                <a:solidFill>
                  <a:schemeClr val="bg1"/>
                </a:solidFill>
                <a:cs typeface="+mn-cs"/>
              </a:rPr>
              <a:t>?</a:t>
            </a:r>
            <a:endParaRPr lang="en-US" sz="2000" b="1">
              <a:solidFill>
                <a:schemeClr val="bg1"/>
              </a:solidFill>
              <a:cs typeface="+mn-cs"/>
            </a:endParaRPr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1258888" y="6381750"/>
            <a:ext cx="8137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o-RO" sz="1400" b="1" i="1">
                <a:solidFill>
                  <a:schemeClr val="bg1"/>
                </a:solidFill>
                <a:cs typeface="+mn-cs"/>
              </a:rPr>
              <a:t>Daróczi J. Szilárd –</a:t>
            </a:r>
            <a:r>
              <a:rPr lang="en-GB" sz="1400" b="1" i="1">
                <a:solidFill>
                  <a:schemeClr val="bg1"/>
                </a:solidFill>
                <a:cs typeface="+mn-cs"/>
              </a:rPr>
              <a:t> </a:t>
            </a:r>
            <a:r>
              <a:rPr lang="ro-RO" sz="1400" b="1" i="1">
                <a:solidFill>
                  <a:schemeClr val="bg1"/>
                </a:solidFill>
                <a:cs typeface="+mn-cs"/>
              </a:rPr>
              <a:t>“MILVUS</a:t>
            </a:r>
            <a:r>
              <a:rPr lang="en-GB" sz="1400" b="1" i="1">
                <a:solidFill>
                  <a:schemeClr val="bg1"/>
                </a:solidFill>
                <a:cs typeface="+mn-cs"/>
              </a:rPr>
              <a:t> Group</a:t>
            </a:r>
            <a:r>
              <a:rPr lang="ro-RO" sz="1400" b="1" i="1">
                <a:solidFill>
                  <a:schemeClr val="bg1"/>
                </a:solidFill>
                <a:cs typeface="+mn-cs"/>
              </a:rPr>
              <a:t>”</a:t>
            </a:r>
            <a:r>
              <a:rPr lang="ro-RO">
                <a:solidFill>
                  <a:schemeClr val="bg1"/>
                </a:solidFill>
                <a:cs typeface="+mn-cs"/>
              </a:rPr>
              <a:t> 		          	           </a:t>
            </a:r>
            <a:r>
              <a:rPr lang="ro-RO" i="1" u="sng">
                <a:solidFill>
                  <a:schemeClr val="bg1"/>
                </a:solidFill>
                <a:cs typeface="+mn-cs"/>
              </a:rPr>
              <a:t>www.milvus.ro</a:t>
            </a:r>
            <a:endParaRPr lang="en-US" i="1" u="sng">
              <a:solidFill>
                <a:schemeClr val="bg1"/>
              </a:solidFill>
              <a:cs typeface="+mn-cs"/>
            </a:endParaRPr>
          </a:p>
        </p:txBody>
      </p: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900113" y="115888"/>
            <a:ext cx="7272337" cy="1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o-RO" sz="2800" b="1">
                <a:solidFill>
                  <a:schemeClr val="bg1"/>
                </a:solidFill>
                <a:cs typeface="+mn-cs"/>
              </a:rPr>
              <a:t>II</a:t>
            </a:r>
            <a:r>
              <a:rPr lang="en-US" sz="2800" b="1">
                <a:solidFill>
                  <a:schemeClr val="bg1"/>
                </a:solidFill>
                <a:cs typeface="+mn-cs"/>
              </a:rPr>
              <a:t>I</a:t>
            </a:r>
            <a:r>
              <a:rPr lang="ro-RO" sz="2800" b="1">
                <a:solidFill>
                  <a:schemeClr val="bg1"/>
                </a:solidFill>
                <a:cs typeface="+mn-cs"/>
              </a:rPr>
              <a:t>. Rom</a:t>
            </a:r>
            <a:r>
              <a:rPr lang="hu-HU" sz="2800" b="1">
                <a:solidFill>
                  <a:schemeClr val="bg1"/>
                </a:solidFill>
                <a:cs typeface="+mn-cs"/>
              </a:rPr>
              <a:t>ániai Madarászfutam</a:t>
            </a:r>
          </a:p>
          <a:p>
            <a:pPr algn="ctr">
              <a:spcBef>
                <a:spcPct val="50000"/>
              </a:spcBef>
              <a:defRPr/>
            </a:pPr>
            <a:r>
              <a:rPr lang="hu-HU" sz="2800" b="1">
                <a:solidFill>
                  <a:schemeClr val="bg1"/>
                </a:solidFill>
                <a:cs typeface="+mn-cs"/>
              </a:rPr>
              <a:t>Al II</a:t>
            </a:r>
            <a:r>
              <a:rPr lang="en-US" sz="2800" b="1">
                <a:solidFill>
                  <a:schemeClr val="bg1"/>
                </a:solidFill>
                <a:cs typeface="+mn-cs"/>
              </a:rPr>
              <a:t>I</a:t>
            </a:r>
            <a:r>
              <a:rPr lang="hu-HU" sz="2800" b="1">
                <a:solidFill>
                  <a:schemeClr val="bg1"/>
                </a:solidFill>
                <a:cs typeface="+mn-cs"/>
              </a:rPr>
              <a:t>-lea Maraton Ornitologic din Rom</a:t>
            </a:r>
            <a:r>
              <a:rPr lang="ro-RO" sz="2800" b="1">
                <a:solidFill>
                  <a:schemeClr val="bg1"/>
                </a:solidFill>
                <a:cs typeface="+mn-cs"/>
              </a:rPr>
              <a:t>â</a:t>
            </a:r>
            <a:r>
              <a:rPr lang="hu-HU" sz="2800" b="1">
                <a:solidFill>
                  <a:schemeClr val="bg1"/>
                </a:solidFill>
                <a:cs typeface="+mn-cs"/>
              </a:rPr>
              <a:t>nia</a:t>
            </a:r>
            <a:endParaRPr lang="en-US" sz="2800" b="1">
              <a:solidFill>
                <a:schemeClr val="bg1"/>
              </a:solidFill>
              <a:cs typeface="+mn-cs"/>
            </a:endParaRPr>
          </a:p>
        </p:txBody>
      </p:sp>
      <p:pic>
        <p:nvPicPr>
          <p:cNvPr id="2458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6481763"/>
            <a:ext cx="1258887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10" name="Text Box 10"/>
          <p:cNvSpPr txBox="1">
            <a:spLocks noChangeArrowheads="1"/>
          </p:cNvSpPr>
          <p:nvPr/>
        </p:nvSpPr>
        <p:spPr bwMode="auto">
          <a:xfrm>
            <a:off x="4067175" y="115888"/>
            <a:ext cx="49688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b="1" dirty="0">
                <a:cs typeface="+mn-cs"/>
              </a:rPr>
              <a:t>Metodologia propriu zisă</a:t>
            </a:r>
            <a:r>
              <a:rPr lang="hu-HU" dirty="0">
                <a:cs typeface="+mn-cs"/>
              </a:rPr>
              <a:t> - </a:t>
            </a:r>
            <a:r>
              <a:rPr lang="hu-HU" i="1" dirty="0">
                <a:cs typeface="+mn-cs"/>
              </a:rPr>
              <a:t>Selectarea habitatelor propice</a:t>
            </a:r>
            <a:r>
              <a:rPr lang="hu-HU" dirty="0">
                <a:cs typeface="+mn-cs"/>
              </a:rPr>
              <a:t> </a:t>
            </a:r>
          </a:p>
        </p:txBody>
      </p:sp>
      <p:sp>
        <p:nvSpPr>
          <p:cNvPr id="76811" name="Rectangle 11"/>
          <p:cNvSpPr>
            <a:spLocks noChangeArrowheads="1"/>
          </p:cNvSpPr>
          <p:nvPr/>
        </p:nvSpPr>
        <p:spPr bwMode="auto">
          <a:xfrm>
            <a:off x="0" y="6078538"/>
            <a:ext cx="7740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ro-RO" b="1" dirty="0">
                <a:solidFill>
                  <a:srgbClr val="000000"/>
                </a:solidFill>
                <a:cs typeface="+mn-cs"/>
              </a:rPr>
              <a:t>Metodologie de inventariere și de monitorizare a populațiilor de ciuvică (</a:t>
            </a:r>
            <a:r>
              <a:rPr lang="ro-RO" b="1" i="1" dirty="0">
                <a:solidFill>
                  <a:srgbClr val="000000"/>
                </a:solidFill>
                <a:cs typeface="+mn-cs"/>
              </a:rPr>
              <a:t>Glaucidium passerinum</a:t>
            </a:r>
            <a:r>
              <a:rPr lang="ro-RO" b="1" dirty="0">
                <a:solidFill>
                  <a:srgbClr val="000000"/>
                </a:solidFill>
                <a:cs typeface="+mn-cs"/>
              </a:rPr>
              <a:t>) în România</a:t>
            </a:r>
            <a:r>
              <a:rPr lang="hu-HU" dirty="0">
                <a:solidFill>
                  <a:srgbClr val="000000"/>
                </a:solidFill>
                <a:cs typeface="+mn-cs"/>
              </a:rPr>
              <a:t> </a:t>
            </a:r>
          </a:p>
        </p:txBody>
      </p:sp>
      <p:pic>
        <p:nvPicPr>
          <p:cNvPr id="24584" name="Picture 12" descr="205802-874a2464c8bf295e9a4027e3a2b367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887788" cy="305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13" descr="pygmy ow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75" y="0"/>
            <a:ext cx="8731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14" name="Rectangle 14"/>
          <p:cNvSpPr>
            <a:spLocks noChangeArrowheads="1"/>
          </p:cNvSpPr>
          <p:nvPr/>
        </p:nvSpPr>
        <p:spPr bwMode="auto">
          <a:xfrm>
            <a:off x="4067175" y="836613"/>
            <a:ext cx="50038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hu-HU" b="1" dirty="0">
                <a:solidFill>
                  <a:srgbClr val="000000"/>
                </a:solidFill>
                <a:cs typeface="+mn-cs"/>
              </a:rPr>
              <a:t>- cu programul Corine Land Cover am identificat pe hartă tipurile de păduri relevante recensământului/monitorizării </a:t>
            </a:r>
          </a:p>
        </p:txBody>
      </p:sp>
      <p:pic>
        <p:nvPicPr>
          <p:cNvPr id="24587" name="Picture 15" descr="gla_p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844675"/>
            <a:ext cx="489585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16" name="Rectangle 16"/>
          <p:cNvSpPr>
            <a:spLocks noChangeArrowheads="1"/>
          </p:cNvSpPr>
          <p:nvPr/>
        </p:nvSpPr>
        <p:spPr bwMode="auto">
          <a:xfrm>
            <a:off x="4211638" y="5229225"/>
            <a:ext cx="48053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hu-HU" sz="1200" b="1">
                <a:cs typeface="+mn-cs"/>
              </a:rPr>
              <a:t>Distribuția pădurilor de conifere și cele de amestec în România</a:t>
            </a:r>
            <a:r>
              <a:rPr lang="hu-HU">
                <a:cs typeface="+mn-cs"/>
              </a:rPr>
              <a:t> </a:t>
            </a:r>
          </a:p>
        </p:txBody>
      </p:sp>
      <p:sp>
        <p:nvSpPr>
          <p:cNvPr id="76817" name="Rectangle 17"/>
          <p:cNvSpPr>
            <a:spLocks noChangeArrowheads="1"/>
          </p:cNvSpPr>
          <p:nvPr/>
        </p:nvSpPr>
        <p:spPr bwMode="auto">
          <a:xfrm>
            <a:off x="107950" y="3716338"/>
            <a:ext cx="410368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hu-HU" b="1" dirty="0">
                <a:solidFill>
                  <a:srgbClr val="000000"/>
                </a:solidFill>
                <a:cs typeface="+mn-cs"/>
              </a:rPr>
              <a:t>- păduri de conifere și de amestec din regiunile carpatice și subcarpatice, situate la altitudini, începând cu 600 m </a:t>
            </a:r>
          </a:p>
        </p:txBody>
      </p:sp>
    </p:spTree>
    <p:extLst>
      <p:ext uri="{BB962C8B-B14F-4D97-AF65-F5344CB8AC3E}">
        <p14:creationId xmlns:p14="http://schemas.microsoft.com/office/powerpoint/2010/main" val="308349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539750" y="3357563"/>
            <a:ext cx="820896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af-ZA" sz="2400" b="1">
                <a:solidFill>
                  <a:schemeClr val="bg1"/>
                </a:solidFill>
                <a:cs typeface="+mn-cs"/>
              </a:rPr>
              <a:t>Mystery Bird vet</a:t>
            </a:r>
            <a:r>
              <a:rPr lang="hu-HU" sz="2400" b="1">
                <a:solidFill>
                  <a:schemeClr val="bg1"/>
                </a:solidFill>
                <a:cs typeface="+mn-cs"/>
              </a:rPr>
              <a:t>élkedő</a:t>
            </a:r>
            <a:endParaRPr lang="af-ZA" sz="2400" b="1">
              <a:solidFill>
                <a:schemeClr val="bg1"/>
              </a:solidFill>
              <a:cs typeface="+mn-cs"/>
            </a:endParaRPr>
          </a:p>
          <a:p>
            <a:pPr algn="ctr">
              <a:spcBef>
                <a:spcPct val="50000"/>
              </a:spcBef>
              <a:defRPr/>
            </a:pPr>
            <a:r>
              <a:rPr lang="hu-HU" sz="2400" b="1">
                <a:solidFill>
                  <a:schemeClr val="bg1"/>
                </a:solidFill>
                <a:cs typeface="+mn-cs"/>
              </a:rPr>
              <a:t> </a:t>
            </a:r>
            <a:r>
              <a:rPr lang="af-ZA" sz="2400" b="1">
                <a:solidFill>
                  <a:schemeClr val="bg1"/>
                </a:solidFill>
                <a:cs typeface="+mn-cs"/>
              </a:rPr>
              <a:t>Concurs</a:t>
            </a:r>
            <a:r>
              <a:rPr lang="hu-HU" sz="2400" b="1">
                <a:solidFill>
                  <a:schemeClr val="bg1"/>
                </a:solidFill>
                <a:cs typeface="+mn-cs"/>
              </a:rPr>
              <a:t> </a:t>
            </a:r>
            <a:r>
              <a:rPr lang="af-ZA" sz="2400" b="1">
                <a:solidFill>
                  <a:schemeClr val="bg1"/>
                </a:solidFill>
                <a:cs typeface="+mn-cs"/>
              </a:rPr>
              <a:t>Mystery Bird</a:t>
            </a:r>
            <a:r>
              <a:rPr lang="af-ZA" sz="2400">
                <a:cs typeface="+mn-cs"/>
              </a:rPr>
              <a:t> </a:t>
            </a:r>
            <a:endParaRPr lang="af-ZA" sz="2400" b="1">
              <a:solidFill>
                <a:schemeClr val="bg1"/>
              </a:solidFill>
              <a:cs typeface="+mn-cs"/>
            </a:endParaRPr>
          </a:p>
          <a:p>
            <a:pPr algn="ctr">
              <a:spcBef>
                <a:spcPct val="50000"/>
              </a:spcBef>
              <a:defRPr/>
            </a:pPr>
            <a:r>
              <a:rPr lang="af-ZA" sz="2400" b="1">
                <a:solidFill>
                  <a:schemeClr val="bg1"/>
                </a:solidFill>
                <a:cs typeface="+mn-cs"/>
              </a:rPr>
              <a:t> </a:t>
            </a: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1763713" y="5013325"/>
            <a:ext cx="57610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000" b="1">
                <a:solidFill>
                  <a:schemeClr val="bg1"/>
                </a:solidFill>
                <a:cs typeface="+mn-cs"/>
              </a:rPr>
              <a:t>Mil</a:t>
            </a:r>
            <a:r>
              <a:rPr lang="hu-HU" sz="2000" b="1">
                <a:solidFill>
                  <a:schemeClr val="bg1"/>
                </a:solidFill>
                <a:cs typeface="+mn-cs"/>
              </a:rPr>
              <a:t>yen madár van a képen</a:t>
            </a:r>
            <a:r>
              <a:rPr lang="ro-RO" sz="2000" b="1">
                <a:solidFill>
                  <a:schemeClr val="bg1"/>
                </a:solidFill>
                <a:cs typeface="+mn-cs"/>
              </a:rPr>
              <a:t> </a:t>
            </a:r>
            <a:r>
              <a:rPr lang="en-GB" sz="2000" b="1">
                <a:solidFill>
                  <a:schemeClr val="bg1"/>
                </a:solidFill>
                <a:cs typeface="+mn-cs"/>
              </a:rPr>
              <a:t>?</a:t>
            </a:r>
            <a:endParaRPr lang="hu-HU" sz="2000" b="1">
              <a:solidFill>
                <a:schemeClr val="bg1"/>
              </a:solidFill>
              <a:cs typeface="+mn-cs"/>
            </a:endParaRPr>
          </a:p>
          <a:p>
            <a:pPr algn="ctr">
              <a:spcBef>
                <a:spcPct val="50000"/>
              </a:spcBef>
              <a:defRPr/>
            </a:pPr>
            <a:r>
              <a:rPr lang="hu-HU" sz="2000" b="1">
                <a:solidFill>
                  <a:schemeClr val="bg1"/>
                </a:solidFill>
                <a:cs typeface="+mn-cs"/>
              </a:rPr>
              <a:t>Ce </a:t>
            </a:r>
            <a:r>
              <a:rPr lang="ro-RO" sz="2000" b="1">
                <a:solidFill>
                  <a:schemeClr val="bg1"/>
                </a:solidFill>
                <a:cs typeface="+mn-cs"/>
              </a:rPr>
              <a:t>pasăre este pe poză </a:t>
            </a:r>
            <a:r>
              <a:rPr lang="en-GB" sz="2000" b="1">
                <a:solidFill>
                  <a:schemeClr val="bg1"/>
                </a:solidFill>
                <a:cs typeface="+mn-cs"/>
              </a:rPr>
              <a:t>?</a:t>
            </a:r>
            <a:endParaRPr lang="en-US" sz="2000" b="1">
              <a:solidFill>
                <a:schemeClr val="bg1"/>
              </a:solidFill>
              <a:cs typeface="+mn-cs"/>
            </a:endParaRP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1258888" y="6381750"/>
            <a:ext cx="8137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o-RO" sz="1400" b="1" i="1">
                <a:solidFill>
                  <a:schemeClr val="bg1"/>
                </a:solidFill>
                <a:cs typeface="+mn-cs"/>
              </a:rPr>
              <a:t>Daróczi J. Szilárd –</a:t>
            </a:r>
            <a:r>
              <a:rPr lang="en-GB" sz="1400" b="1" i="1">
                <a:solidFill>
                  <a:schemeClr val="bg1"/>
                </a:solidFill>
                <a:cs typeface="+mn-cs"/>
              </a:rPr>
              <a:t> </a:t>
            </a:r>
            <a:r>
              <a:rPr lang="ro-RO" sz="1400" b="1" i="1">
                <a:solidFill>
                  <a:schemeClr val="bg1"/>
                </a:solidFill>
                <a:cs typeface="+mn-cs"/>
              </a:rPr>
              <a:t>“MILVUS</a:t>
            </a:r>
            <a:r>
              <a:rPr lang="en-GB" sz="1400" b="1" i="1">
                <a:solidFill>
                  <a:schemeClr val="bg1"/>
                </a:solidFill>
                <a:cs typeface="+mn-cs"/>
              </a:rPr>
              <a:t> Group</a:t>
            </a:r>
            <a:r>
              <a:rPr lang="ro-RO" sz="1400" b="1" i="1">
                <a:solidFill>
                  <a:schemeClr val="bg1"/>
                </a:solidFill>
                <a:cs typeface="+mn-cs"/>
              </a:rPr>
              <a:t>”</a:t>
            </a:r>
            <a:r>
              <a:rPr lang="ro-RO">
                <a:solidFill>
                  <a:schemeClr val="bg1"/>
                </a:solidFill>
                <a:cs typeface="+mn-cs"/>
              </a:rPr>
              <a:t> 		          	           </a:t>
            </a:r>
            <a:r>
              <a:rPr lang="ro-RO" i="1" u="sng">
                <a:solidFill>
                  <a:schemeClr val="bg1"/>
                </a:solidFill>
                <a:cs typeface="+mn-cs"/>
              </a:rPr>
              <a:t>www.milvus.ro</a:t>
            </a:r>
            <a:endParaRPr lang="en-US" i="1" u="sng">
              <a:solidFill>
                <a:schemeClr val="bg1"/>
              </a:solidFill>
              <a:cs typeface="+mn-cs"/>
            </a:endParaRPr>
          </a:p>
        </p:txBody>
      </p:sp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900113" y="115888"/>
            <a:ext cx="7272337" cy="1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o-RO" sz="2800" b="1">
                <a:solidFill>
                  <a:schemeClr val="bg1"/>
                </a:solidFill>
                <a:cs typeface="+mn-cs"/>
              </a:rPr>
              <a:t>II</a:t>
            </a:r>
            <a:r>
              <a:rPr lang="en-US" sz="2800" b="1">
                <a:solidFill>
                  <a:schemeClr val="bg1"/>
                </a:solidFill>
                <a:cs typeface="+mn-cs"/>
              </a:rPr>
              <a:t>I</a:t>
            </a:r>
            <a:r>
              <a:rPr lang="ro-RO" sz="2800" b="1">
                <a:solidFill>
                  <a:schemeClr val="bg1"/>
                </a:solidFill>
                <a:cs typeface="+mn-cs"/>
              </a:rPr>
              <a:t>. Rom</a:t>
            </a:r>
            <a:r>
              <a:rPr lang="hu-HU" sz="2800" b="1">
                <a:solidFill>
                  <a:schemeClr val="bg1"/>
                </a:solidFill>
                <a:cs typeface="+mn-cs"/>
              </a:rPr>
              <a:t>ániai Madarászfutam</a:t>
            </a:r>
          </a:p>
          <a:p>
            <a:pPr algn="ctr">
              <a:spcBef>
                <a:spcPct val="50000"/>
              </a:spcBef>
              <a:defRPr/>
            </a:pPr>
            <a:r>
              <a:rPr lang="hu-HU" sz="2800" b="1">
                <a:solidFill>
                  <a:schemeClr val="bg1"/>
                </a:solidFill>
                <a:cs typeface="+mn-cs"/>
              </a:rPr>
              <a:t>Al II</a:t>
            </a:r>
            <a:r>
              <a:rPr lang="en-US" sz="2800" b="1">
                <a:solidFill>
                  <a:schemeClr val="bg1"/>
                </a:solidFill>
                <a:cs typeface="+mn-cs"/>
              </a:rPr>
              <a:t>I</a:t>
            </a:r>
            <a:r>
              <a:rPr lang="hu-HU" sz="2800" b="1">
                <a:solidFill>
                  <a:schemeClr val="bg1"/>
                </a:solidFill>
                <a:cs typeface="+mn-cs"/>
              </a:rPr>
              <a:t>-lea Maraton Ornitologic din Rom</a:t>
            </a:r>
            <a:r>
              <a:rPr lang="ro-RO" sz="2800" b="1">
                <a:solidFill>
                  <a:schemeClr val="bg1"/>
                </a:solidFill>
                <a:cs typeface="+mn-cs"/>
              </a:rPr>
              <a:t>â</a:t>
            </a:r>
            <a:r>
              <a:rPr lang="hu-HU" sz="2800" b="1">
                <a:solidFill>
                  <a:schemeClr val="bg1"/>
                </a:solidFill>
                <a:cs typeface="+mn-cs"/>
              </a:rPr>
              <a:t>nia</a:t>
            </a:r>
            <a:endParaRPr lang="en-US" sz="2800" b="1">
              <a:solidFill>
                <a:schemeClr val="bg1"/>
              </a:solidFill>
              <a:cs typeface="+mn-cs"/>
            </a:endParaRPr>
          </a:p>
        </p:txBody>
      </p:sp>
      <p:pic>
        <p:nvPicPr>
          <p:cNvPr id="2560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6481763"/>
            <a:ext cx="1258887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4" name="Rectangle 10"/>
          <p:cNvSpPr>
            <a:spLocks noChangeArrowheads="1"/>
          </p:cNvSpPr>
          <p:nvPr/>
        </p:nvSpPr>
        <p:spPr bwMode="auto">
          <a:xfrm>
            <a:off x="3924300" y="115888"/>
            <a:ext cx="41767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hu-HU" b="1" dirty="0">
                <a:solidFill>
                  <a:srgbClr val="000000"/>
                </a:solidFill>
                <a:cs typeface="+mn-cs"/>
              </a:rPr>
              <a:t>Metodologia propriu zisă</a:t>
            </a:r>
            <a:r>
              <a:rPr lang="hu-HU" dirty="0">
                <a:solidFill>
                  <a:srgbClr val="000000"/>
                </a:solidFill>
                <a:cs typeface="+mn-cs"/>
              </a:rPr>
              <a:t> - </a:t>
            </a:r>
            <a:r>
              <a:rPr lang="hu-HU" i="1" dirty="0">
                <a:solidFill>
                  <a:srgbClr val="000000"/>
                </a:solidFill>
                <a:cs typeface="+mn-cs"/>
              </a:rPr>
              <a:t>Alegerea punctelor randomizate</a:t>
            </a:r>
            <a:r>
              <a:rPr lang="hu-HU" dirty="0">
                <a:solidFill>
                  <a:srgbClr val="000000"/>
                </a:solidFill>
                <a:cs typeface="+mn-cs"/>
              </a:rPr>
              <a:t> </a:t>
            </a:r>
          </a:p>
        </p:txBody>
      </p:sp>
      <p:sp>
        <p:nvSpPr>
          <p:cNvPr id="77835" name="Rectangle 11"/>
          <p:cNvSpPr>
            <a:spLocks noChangeArrowheads="1"/>
          </p:cNvSpPr>
          <p:nvPr/>
        </p:nvSpPr>
        <p:spPr bwMode="auto">
          <a:xfrm>
            <a:off x="0" y="6216650"/>
            <a:ext cx="7740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ro-RO" b="1" dirty="0">
                <a:solidFill>
                  <a:srgbClr val="000000"/>
                </a:solidFill>
                <a:cs typeface="+mn-cs"/>
              </a:rPr>
              <a:t>Metodologie de inventariere și de monitorizare a populațiilor de ciuvică (</a:t>
            </a:r>
            <a:r>
              <a:rPr lang="ro-RO" b="1" i="1" dirty="0">
                <a:solidFill>
                  <a:srgbClr val="000000"/>
                </a:solidFill>
                <a:cs typeface="+mn-cs"/>
              </a:rPr>
              <a:t>Glaucidium passerinum</a:t>
            </a:r>
            <a:r>
              <a:rPr lang="ro-RO" b="1" dirty="0">
                <a:solidFill>
                  <a:srgbClr val="000000"/>
                </a:solidFill>
                <a:cs typeface="+mn-cs"/>
              </a:rPr>
              <a:t>) în România</a:t>
            </a:r>
            <a:r>
              <a:rPr lang="hu-HU" dirty="0">
                <a:solidFill>
                  <a:srgbClr val="000000"/>
                </a:solidFill>
                <a:cs typeface="+mn-cs"/>
              </a:rPr>
              <a:t> </a:t>
            </a:r>
          </a:p>
        </p:txBody>
      </p:sp>
      <p:pic>
        <p:nvPicPr>
          <p:cNvPr id="25608" name="Picture 12" descr="004353-c912a2ba25c2290f28d3efcf37a522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44913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13" descr="pygmy ow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75" y="0"/>
            <a:ext cx="8731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8" name="Rectangle 14"/>
          <p:cNvSpPr>
            <a:spLocks noChangeArrowheads="1"/>
          </p:cNvSpPr>
          <p:nvPr/>
        </p:nvSpPr>
        <p:spPr bwMode="auto">
          <a:xfrm>
            <a:off x="3924300" y="908050"/>
            <a:ext cx="54006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tabLst>
                <a:tab pos="5600700" algn="l"/>
                <a:tab pos="5715000" algn="l"/>
              </a:tabLst>
              <a:defRPr/>
            </a:pPr>
            <a:r>
              <a:rPr lang="hu-HU" b="1">
                <a:cs typeface="+mn-cs"/>
              </a:rPr>
              <a:t>- pentru o cât mai bună acoperire a tuturor regiunulor montane ale țării (Carpați) și a zonei subcarpatice trebuie selectate un număr suficient de puncte </a:t>
            </a:r>
          </a:p>
        </p:txBody>
      </p:sp>
      <p:sp>
        <p:nvSpPr>
          <p:cNvPr id="77839" name="Rectangle 15"/>
          <p:cNvSpPr>
            <a:spLocks noChangeArrowheads="1"/>
          </p:cNvSpPr>
          <p:nvPr/>
        </p:nvSpPr>
        <p:spPr bwMode="auto">
          <a:xfrm>
            <a:off x="3981450" y="2205038"/>
            <a:ext cx="3854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hu-HU" b="1">
                <a:cs typeface="+mn-cs"/>
              </a:rPr>
              <a:t>- 100 de puncte random selectate </a:t>
            </a:r>
            <a:endParaRPr lang="hu-HU">
              <a:cs typeface="+mn-cs"/>
            </a:endParaRPr>
          </a:p>
        </p:txBody>
      </p:sp>
      <p:pic>
        <p:nvPicPr>
          <p:cNvPr id="25612" name="Picture 16" descr="gla_pas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565400"/>
            <a:ext cx="4572000" cy="327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41" name="Rectangle 17"/>
          <p:cNvSpPr>
            <a:spLocks noChangeArrowheads="1"/>
          </p:cNvSpPr>
          <p:nvPr/>
        </p:nvSpPr>
        <p:spPr bwMode="auto">
          <a:xfrm>
            <a:off x="3851275" y="5876925"/>
            <a:ext cx="51911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hu-HU" sz="1200" b="1">
                <a:solidFill>
                  <a:schemeClr val="bg1"/>
                </a:solidFill>
                <a:cs typeface="+mn-cs"/>
              </a:rPr>
              <a:t>Distribuția punctelor randomizate proiectate pe suprafețele</a:t>
            </a:r>
            <a:r>
              <a:rPr lang="hu-HU" sz="1200" b="1">
                <a:cs typeface="+mn-cs"/>
              </a:rPr>
              <a:t> </a:t>
            </a:r>
            <a:r>
              <a:rPr lang="hu-HU" sz="1200" b="1">
                <a:solidFill>
                  <a:schemeClr val="bg1"/>
                </a:solidFill>
                <a:cs typeface="+mn-cs"/>
              </a:rPr>
              <a:t>de păduri</a:t>
            </a:r>
          </a:p>
        </p:txBody>
      </p:sp>
      <p:sp>
        <p:nvSpPr>
          <p:cNvPr id="77842" name="Rectangle 18"/>
          <p:cNvSpPr>
            <a:spLocks noChangeArrowheads="1"/>
          </p:cNvSpPr>
          <p:nvPr/>
        </p:nvSpPr>
        <p:spPr bwMode="auto">
          <a:xfrm>
            <a:off x="0" y="3500438"/>
            <a:ext cx="406717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tabLst>
                <a:tab pos="5600700" algn="l"/>
                <a:tab pos="5715000" algn="l"/>
              </a:tabLst>
              <a:defRPr/>
            </a:pPr>
            <a:r>
              <a:rPr lang="hu-HU" b="1" dirty="0">
                <a:cs typeface="+mn-cs"/>
              </a:rPr>
              <a:t>- 67 puncte în Carpații Orientali, 27 în Carpații Meridionali și 6 în Carpații Occidentali, respectiv zona subcarpatică a acestora. </a:t>
            </a:r>
          </a:p>
          <a:p>
            <a:pPr>
              <a:tabLst>
                <a:tab pos="5600700" algn="l"/>
                <a:tab pos="5715000" algn="l"/>
              </a:tabLst>
              <a:defRPr/>
            </a:pPr>
            <a:endParaRPr lang="hu-HU" dirty="0">
              <a:cs typeface="+mn-cs"/>
            </a:endParaRPr>
          </a:p>
          <a:p>
            <a:pPr>
              <a:tabLst>
                <a:tab pos="5600700" algn="l"/>
                <a:tab pos="5715000" algn="l"/>
              </a:tabLst>
              <a:defRPr/>
            </a:pPr>
            <a:endParaRPr lang="hu-HU" b="1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852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1258888" y="6381750"/>
            <a:ext cx="8137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o-RO" sz="1400" b="1" i="1">
                <a:solidFill>
                  <a:schemeClr val="bg1"/>
                </a:solidFill>
                <a:cs typeface="+mn-cs"/>
              </a:rPr>
              <a:t>Daróczi J. Szilárd –</a:t>
            </a:r>
            <a:r>
              <a:rPr lang="en-GB" sz="1400" b="1" i="1">
                <a:solidFill>
                  <a:schemeClr val="bg1"/>
                </a:solidFill>
                <a:cs typeface="+mn-cs"/>
              </a:rPr>
              <a:t> </a:t>
            </a:r>
            <a:r>
              <a:rPr lang="ro-RO" sz="1400" b="1" i="1">
                <a:solidFill>
                  <a:schemeClr val="bg1"/>
                </a:solidFill>
                <a:cs typeface="+mn-cs"/>
              </a:rPr>
              <a:t>“MILVUS</a:t>
            </a:r>
            <a:r>
              <a:rPr lang="en-GB" sz="1400" b="1" i="1">
                <a:solidFill>
                  <a:schemeClr val="bg1"/>
                </a:solidFill>
                <a:cs typeface="+mn-cs"/>
              </a:rPr>
              <a:t> Group</a:t>
            </a:r>
            <a:r>
              <a:rPr lang="ro-RO" sz="1400" b="1" i="1">
                <a:solidFill>
                  <a:schemeClr val="bg1"/>
                </a:solidFill>
                <a:cs typeface="+mn-cs"/>
              </a:rPr>
              <a:t>”</a:t>
            </a:r>
            <a:r>
              <a:rPr lang="ro-RO">
                <a:solidFill>
                  <a:schemeClr val="bg1"/>
                </a:solidFill>
                <a:cs typeface="+mn-cs"/>
              </a:rPr>
              <a:t> 		          	           </a:t>
            </a:r>
            <a:r>
              <a:rPr lang="ro-RO" i="1" u="sng">
                <a:solidFill>
                  <a:schemeClr val="bg1"/>
                </a:solidFill>
                <a:cs typeface="+mn-cs"/>
              </a:rPr>
              <a:t>www.milvus.ro</a:t>
            </a:r>
            <a:endParaRPr lang="en-US" i="1" u="sng">
              <a:solidFill>
                <a:schemeClr val="bg1"/>
              </a:solidFill>
              <a:cs typeface="+mn-cs"/>
            </a:endParaRPr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900113" y="115888"/>
            <a:ext cx="7272337" cy="1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o-RO" sz="2800" b="1">
                <a:solidFill>
                  <a:schemeClr val="bg1"/>
                </a:solidFill>
                <a:cs typeface="+mn-cs"/>
              </a:rPr>
              <a:t>II</a:t>
            </a:r>
            <a:r>
              <a:rPr lang="en-US" sz="2800" b="1">
                <a:solidFill>
                  <a:schemeClr val="bg1"/>
                </a:solidFill>
                <a:cs typeface="+mn-cs"/>
              </a:rPr>
              <a:t>I</a:t>
            </a:r>
            <a:r>
              <a:rPr lang="ro-RO" sz="2800" b="1">
                <a:solidFill>
                  <a:schemeClr val="bg1"/>
                </a:solidFill>
                <a:cs typeface="+mn-cs"/>
              </a:rPr>
              <a:t>. Rom</a:t>
            </a:r>
            <a:r>
              <a:rPr lang="hu-HU" sz="2800" b="1">
                <a:solidFill>
                  <a:schemeClr val="bg1"/>
                </a:solidFill>
                <a:cs typeface="+mn-cs"/>
              </a:rPr>
              <a:t>ániai Madarászfutam</a:t>
            </a:r>
          </a:p>
          <a:p>
            <a:pPr algn="ctr">
              <a:spcBef>
                <a:spcPct val="50000"/>
              </a:spcBef>
              <a:defRPr/>
            </a:pPr>
            <a:r>
              <a:rPr lang="hu-HU" sz="2800" b="1">
                <a:solidFill>
                  <a:schemeClr val="bg1"/>
                </a:solidFill>
                <a:cs typeface="+mn-cs"/>
              </a:rPr>
              <a:t>Al II</a:t>
            </a:r>
            <a:r>
              <a:rPr lang="en-US" sz="2800" b="1">
                <a:solidFill>
                  <a:schemeClr val="bg1"/>
                </a:solidFill>
                <a:cs typeface="+mn-cs"/>
              </a:rPr>
              <a:t>I</a:t>
            </a:r>
            <a:r>
              <a:rPr lang="hu-HU" sz="2800" b="1">
                <a:solidFill>
                  <a:schemeClr val="bg1"/>
                </a:solidFill>
                <a:cs typeface="+mn-cs"/>
              </a:rPr>
              <a:t>-lea Maraton Ornitologic din Rom</a:t>
            </a:r>
            <a:r>
              <a:rPr lang="ro-RO" sz="2800" b="1">
                <a:solidFill>
                  <a:schemeClr val="bg1"/>
                </a:solidFill>
                <a:cs typeface="+mn-cs"/>
              </a:rPr>
              <a:t>â</a:t>
            </a:r>
            <a:r>
              <a:rPr lang="hu-HU" sz="2800" b="1">
                <a:solidFill>
                  <a:schemeClr val="bg1"/>
                </a:solidFill>
                <a:cs typeface="+mn-cs"/>
              </a:rPr>
              <a:t>nia</a:t>
            </a:r>
            <a:endParaRPr lang="en-US" sz="2800" b="1">
              <a:solidFill>
                <a:schemeClr val="bg1"/>
              </a:solidFill>
              <a:cs typeface="+mn-cs"/>
            </a:endParaRPr>
          </a:p>
        </p:txBody>
      </p:sp>
      <p:pic>
        <p:nvPicPr>
          <p:cNvPr id="2662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6481763"/>
            <a:ext cx="1258887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6" name="Rectangle 10"/>
          <p:cNvSpPr>
            <a:spLocks noChangeArrowheads="1"/>
          </p:cNvSpPr>
          <p:nvPr/>
        </p:nvSpPr>
        <p:spPr bwMode="auto">
          <a:xfrm>
            <a:off x="0" y="6078538"/>
            <a:ext cx="7740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ro-RO" b="1" dirty="0">
                <a:solidFill>
                  <a:schemeClr val="bg1"/>
                </a:solidFill>
                <a:cs typeface="+mn-cs"/>
              </a:rPr>
              <a:t>Metodologie de inventariere și de monitorizare a populațiilor de ciuvică (</a:t>
            </a:r>
            <a:r>
              <a:rPr lang="ro-RO" b="1" i="1" dirty="0">
                <a:solidFill>
                  <a:schemeClr val="bg1"/>
                </a:solidFill>
                <a:cs typeface="+mn-cs"/>
              </a:rPr>
              <a:t>Glaucidium passerinum</a:t>
            </a:r>
            <a:r>
              <a:rPr lang="ro-RO" b="1" dirty="0">
                <a:solidFill>
                  <a:schemeClr val="bg1"/>
                </a:solidFill>
                <a:cs typeface="+mn-cs"/>
              </a:rPr>
              <a:t>) în România</a:t>
            </a:r>
            <a:r>
              <a:rPr lang="hu-HU" dirty="0">
                <a:solidFill>
                  <a:schemeClr val="bg1"/>
                </a:solidFill>
                <a:cs typeface="+mn-cs"/>
              </a:rPr>
              <a:t> </a:t>
            </a:r>
          </a:p>
        </p:txBody>
      </p:sp>
      <p:pic>
        <p:nvPicPr>
          <p:cNvPr id="26629" name="Picture 11" descr="pygmy ow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75" y="0"/>
            <a:ext cx="8731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8" name="Rectangle 12"/>
          <p:cNvSpPr>
            <a:spLocks noChangeArrowheads="1"/>
          </p:cNvSpPr>
          <p:nvPr/>
        </p:nvSpPr>
        <p:spPr bwMode="auto">
          <a:xfrm>
            <a:off x="3924300" y="115888"/>
            <a:ext cx="43195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hu-HU" b="1">
                <a:solidFill>
                  <a:schemeClr val="bg1"/>
                </a:solidFill>
                <a:cs typeface="+mn-cs"/>
              </a:rPr>
              <a:t>Metodologia propriu zisă</a:t>
            </a:r>
            <a:r>
              <a:rPr lang="hu-HU">
                <a:solidFill>
                  <a:schemeClr val="bg1"/>
                </a:solidFill>
                <a:cs typeface="+mn-cs"/>
              </a:rPr>
              <a:t> - </a:t>
            </a:r>
            <a:r>
              <a:rPr lang="hu-HU" i="1">
                <a:solidFill>
                  <a:schemeClr val="bg1"/>
                </a:solidFill>
                <a:cs typeface="+mn-cs"/>
              </a:rPr>
              <a:t>Elaborarea metodologiei</a:t>
            </a:r>
            <a:r>
              <a:rPr lang="hu-HU">
                <a:cs typeface="+mn-cs"/>
              </a:rPr>
              <a:t> </a:t>
            </a:r>
          </a:p>
        </p:txBody>
      </p:sp>
      <p:pic>
        <p:nvPicPr>
          <p:cNvPr id="26631" name="Picture 13" descr="365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43325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10" name="Text Box 14"/>
          <p:cNvSpPr txBox="1">
            <a:spLocks noChangeArrowheads="1"/>
          </p:cNvSpPr>
          <p:nvPr/>
        </p:nvSpPr>
        <p:spPr bwMode="auto">
          <a:xfrm>
            <a:off x="3924300" y="1557338"/>
            <a:ext cx="49688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o-RO" b="1" dirty="0">
                <a:cs typeface="+mn-cs"/>
              </a:rPr>
              <a:t>- detectabilitatea poate fi crescută semnificativ cu ajutorul utilizării unui play-back prin redarea vocii teritoriale a masculului</a:t>
            </a:r>
            <a:r>
              <a:rPr lang="hu-HU" b="1" dirty="0">
                <a:cs typeface="+mn-cs"/>
              </a:rPr>
              <a:t> </a:t>
            </a:r>
          </a:p>
        </p:txBody>
      </p:sp>
      <p:sp>
        <p:nvSpPr>
          <p:cNvPr id="80911" name="Rectangle 15"/>
          <p:cNvSpPr>
            <a:spLocks noChangeArrowheads="1"/>
          </p:cNvSpPr>
          <p:nvPr/>
        </p:nvSpPr>
        <p:spPr bwMode="auto">
          <a:xfrm>
            <a:off x="3924300" y="765175"/>
            <a:ext cx="43926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ro-RO" b="1" dirty="0">
                <a:cs typeface="+mn-cs"/>
              </a:rPr>
              <a:t>- cea mai eficientă metodă este cea de cartare a teritoriilor</a:t>
            </a:r>
            <a:r>
              <a:rPr lang="hu-HU" dirty="0">
                <a:cs typeface="+mn-cs"/>
              </a:rPr>
              <a:t> </a:t>
            </a:r>
          </a:p>
        </p:txBody>
      </p:sp>
      <p:sp>
        <p:nvSpPr>
          <p:cNvPr id="80912" name="Rectangle 16"/>
          <p:cNvSpPr>
            <a:spLocks noChangeArrowheads="1"/>
          </p:cNvSpPr>
          <p:nvPr/>
        </p:nvSpPr>
        <p:spPr bwMode="auto">
          <a:xfrm>
            <a:off x="0" y="3284538"/>
            <a:ext cx="9467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hu-HU" b="1">
                <a:solidFill>
                  <a:schemeClr val="bg1"/>
                </a:solidFill>
                <a:cs typeface="+mn-cs"/>
              </a:rPr>
              <a:t>Metodologia propriu zisă</a:t>
            </a:r>
            <a:r>
              <a:rPr lang="hu-HU">
                <a:solidFill>
                  <a:schemeClr val="bg1"/>
                </a:solidFill>
                <a:cs typeface="+mn-cs"/>
              </a:rPr>
              <a:t> - </a:t>
            </a:r>
            <a:r>
              <a:rPr lang="hu-HU" i="1">
                <a:solidFill>
                  <a:schemeClr val="bg1"/>
                </a:solidFill>
                <a:cs typeface="+mn-cs"/>
              </a:rPr>
              <a:t>Stabilirea transectelor, alegerea punctelor pentru observații</a:t>
            </a:r>
            <a:r>
              <a:rPr lang="hu-HU">
                <a:solidFill>
                  <a:schemeClr val="bg1"/>
                </a:solidFill>
                <a:cs typeface="+mn-cs"/>
              </a:rPr>
              <a:t> </a:t>
            </a:r>
          </a:p>
        </p:txBody>
      </p:sp>
      <p:pic>
        <p:nvPicPr>
          <p:cNvPr id="26635" name="Picture 15" descr="detek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284538"/>
            <a:ext cx="5040313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107950" y="3716338"/>
            <a:ext cx="3743325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hu-HU" b="1" dirty="0">
                <a:solidFill>
                  <a:srgbClr val="000000"/>
                </a:solidFill>
                <a:cs typeface="+mn-cs"/>
              </a:rPr>
              <a:t>- redarea vocii teritoriiale a masculului se va face din mașină, pentru a atrage păsările și de la distanță de 600-700 m. </a:t>
            </a:r>
            <a:r>
              <a:rPr lang="ro-RO" b="1" dirty="0">
                <a:solidFill>
                  <a:srgbClr val="000000"/>
                </a:solidFill>
                <a:cs typeface="+mn-cs"/>
              </a:rPr>
              <a:t>Distanța dintre puncte va fi de cca. 1,5 km (± 300 m)</a:t>
            </a:r>
          </a:p>
        </p:txBody>
      </p:sp>
    </p:spTree>
    <p:extLst>
      <p:ext uri="{BB962C8B-B14F-4D97-AF65-F5344CB8AC3E}">
        <p14:creationId xmlns:p14="http://schemas.microsoft.com/office/powerpoint/2010/main" val="96995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1763713" y="5013325"/>
            <a:ext cx="57610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000" b="1">
                <a:solidFill>
                  <a:schemeClr val="bg1"/>
                </a:solidFill>
                <a:cs typeface="+mn-cs"/>
              </a:rPr>
              <a:t>Mil</a:t>
            </a:r>
            <a:r>
              <a:rPr lang="hu-HU" sz="2000" b="1">
                <a:solidFill>
                  <a:schemeClr val="bg1"/>
                </a:solidFill>
                <a:cs typeface="+mn-cs"/>
              </a:rPr>
              <a:t>yen madár van a képen</a:t>
            </a:r>
            <a:r>
              <a:rPr lang="ro-RO" sz="2000" b="1">
                <a:solidFill>
                  <a:schemeClr val="bg1"/>
                </a:solidFill>
                <a:cs typeface="+mn-cs"/>
              </a:rPr>
              <a:t> </a:t>
            </a:r>
            <a:r>
              <a:rPr lang="en-GB" sz="2000" b="1">
                <a:solidFill>
                  <a:schemeClr val="bg1"/>
                </a:solidFill>
                <a:cs typeface="+mn-cs"/>
              </a:rPr>
              <a:t>?</a:t>
            </a:r>
            <a:endParaRPr lang="hu-HU" sz="2000" b="1">
              <a:solidFill>
                <a:schemeClr val="bg1"/>
              </a:solidFill>
              <a:cs typeface="+mn-cs"/>
            </a:endParaRPr>
          </a:p>
          <a:p>
            <a:pPr algn="ctr">
              <a:spcBef>
                <a:spcPct val="50000"/>
              </a:spcBef>
              <a:defRPr/>
            </a:pPr>
            <a:r>
              <a:rPr lang="hu-HU" sz="2000" b="1">
                <a:solidFill>
                  <a:schemeClr val="bg1"/>
                </a:solidFill>
                <a:cs typeface="+mn-cs"/>
              </a:rPr>
              <a:t>Ce </a:t>
            </a:r>
            <a:r>
              <a:rPr lang="ro-RO" sz="2000" b="1">
                <a:solidFill>
                  <a:schemeClr val="bg1"/>
                </a:solidFill>
                <a:cs typeface="+mn-cs"/>
              </a:rPr>
              <a:t>pasăre este pe poză </a:t>
            </a:r>
            <a:r>
              <a:rPr lang="en-GB" sz="2000" b="1">
                <a:solidFill>
                  <a:schemeClr val="bg1"/>
                </a:solidFill>
                <a:cs typeface="+mn-cs"/>
              </a:rPr>
              <a:t>?</a:t>
            </a:r>
            <a:endParaRPr lang="en-US" sz="2000" b="1">
              <a:solidFill>
                <a:schemeClr val="bg1"/>
              </a:solidFill>
              <a:cs typeface="+mn-cs"/>
            </a:endParaRPr>
          </a:p>
        </p:txBody>
      </p:sp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1258888" y="6381750"/>
            <a:ext cx="8137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o-RO" sz="1400" b="1" i="1">
                <a:solidFill>
                  <a:schemeClr val="bg1"/>
                </a:solidFill>
                <a:cs typeface="+mn-cs"/>
              </a:rPr>
              <a:t>Daróczi J. Szilárd –</a:t>
            </a:r>
            <a:r>
              <a:rPr lang="en-GB" sz="1400" b="1" i="1">
                <a:solidFill>
                  <a:schemeClr val="bg1"/>
                </a:solidFill>
                <a:cs typeface="+mn-cs"/>
              </a:rPr>
              <a:t> </a:t>
            </a:r>
            <a:r>
              <a:rPr lang="ro-RO" sz="1400" b="1" i="1">
                <a:solidFill>
                  <a:schemeClr val="bg1"/>
                </a:solidFill>
                <a:cs typeface="+mn-cs"/>
              </a:rPr>
              <a:t>“MILVUS</a:t>
            </a:r>
            <a:r>
              <a:rPr lang="en-GB" sz="1400" b="1" i="1">
                <a:solidFill>
                  <a:schemeClr val="bg1"/>
                </a:solidFill>
                <a:cs typeface="+mn-cs"/>
              </a:rPr>
              <a:t> Group</a:t>
            </a:r>
            <a:r>
              <a:rPr lang="ro-RO" sz="1400" b="1" i="1">
                <a:solidFill>
                  <a:schemeClr val="bg1"/>
                </a:solidFill>
                <a:cs typeface="+mn-cs"/>
              </a:rPr>
              <a:t>”</a:t>
            </a:r>
            <a:r>
              <a:rPr lang="ro-RO">
                <a:solidFill>
                  <a:schemeClr val="bg1"/>
                </a:solidFill>
                <a:cs typeface="+mn-cs"/>
              </a:rPr>
              <a:t> 		          	           </a:t>
            </a:r>
            <a:r>
              <a:rPr lang="ro-RO" i="1" u="sng">
                <a:solidFill>
                  <a:schemeClr val="bg1"/>
                </a:solidFill>
                <a:cs typeface="+mn-cs"/>
              </a:rPr>
              <a:t>www.milvus.ro</a:t>
            </a:r>
            <a:endParaRPr lang="en-US" i="1" u="sng">
              <a:solidFill>
                <a:schemeClr val="bg1"/>
              </a:solidFill>
              <a:cs typeface="+mn-cs"/>
            </a:endParaRPr>
          </a:p>
        </p:txBody>
      </p:sp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900113" y="115888"/>
            <a:ext cx="7272337" cy="1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o-RO" sz="2800" b="1">
                <a:solidFill>
                  <a:schemeClr val="bg1"/>
                </a:solidFill>
                <a:cs typeface="+mn-cs"/>
              </a:rPr>
              <a:t>II</a:t>
            </a:r>
            <a:r>
              <a:rPr lang="en-US" sz="2800" b="1">
                <a:solidFill>
                  <a:schemeClr val="bg1"/>
                </a:solidFill>
                <a:cs typeface="+mn-cs"/>
              </a:rPr>
              <a:t>I</a:t>
            </a:r>
            <a:r>
              <a:rPr lang="ro-RO" sz="2800" b="1">
                <a:solidFill>
                  <a:schemeClr val="bg1"/>
                </a:solidFill>
                <a:cs typeface="+mn-cs"/>
              </a:rPr>
              <a:t>. Rom</a:t>
            </a:r>
            <a:r>
              <a:rPr lang="hu-HU" sz="2800" b="1">
                <a:solidFill>
                  <a:schemeClr val="bg1"/>
                </a:solidFill>
                <a:cs typeface="+mn-cs"/>
              </a:rPr>
              <a:t>ániai Madarászfutam</a:t>
            </a:r>
          </a:p>
          <a:p>
            <a:pPr algn="ctr">
              <a:spcBef>
                <a:spcPct val="50000"/>
              </a:spcBef>
              <a:defRPr/>
            </a:pPr>
            <a:r>
              <a:rPr lang="hu-HU" sz="2800" b="1">
                <a:solidFill>
                  <a:schemeClr val="bg1"/>
                </a:solidFill>
                <a:cs typeface="+mn-cs"/>
              </a:rPr>
              <a:t>Al II</a:t>
            </a:r>
            <a:r>
              <a:rPr lang="en-US" sz="2800" b="1">
                <a:solidFill>
                  <a:schemeClr val="bg1"/>
                </a:solidFill>
                <a:cs typeface="+mn-cs"/>
              </a:rPr>
              <a:t>I</a:t>
            </a:r>
            <a:r>
              <a:rPr lang="hu-HU" sz="2800" b="1">
                <a:solidFill>
                  <a:schemeClr val="bg1"/>
                </a:solidFill>
                <a:cs typeface="+mn-cs"/>
              </a:rPr>
              <a:t>-lea Maraton Ornitologic din Rom</a:t>
            </a:r>
            <a:r>
              <a:rPr lang="ro-RO" sz="2800" b="1">
                <a:solidFill>
                  <a:schemeClr val="bg1"/>
                </a:solidFill>
                <a:cs typeface="+mn-cs"/>
              </a:rPr>
              <a:t>â</a:t>
            </a:r>
            <a:r>
              <a:rPr lang="hu-HU" sz="2800" b="1">
                <a:solidFill>
                  <a:schemeClr val="bg1"/>
                </a:solidFill>
                <a:cs typeface="+mn-cs"/>
              </a:rPr>
              <a:t>nia</a:t>
            </a:r>
            <a:endParaRPr lang="en-US" sz="2800" b="1">
              <a:solidFill>
                <a:schemeClr val="bg1"/>
              </a:solidFill>
              <a:cs typeface="+mn-cs"/>
            </a:endParaRPr>
          </a:p>
        </p:txBody>
      </p:sp>
      <p:pic>
        <p:nvPicPr>
          <p:cNvPr id="2765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6481763"/>
            <a:ext cx="1258887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02" name="Rectangle 10"/>
          <p:cNvSpPr>
            <a:spLocks noChangeArrowheads="1"/>
          </p:cNvSpPr>
          <p:nvPr/>
        </p:nvSpPr>
        <p:spPr bwMode="auto">
          <a:xfrm>
            <a:off x="0" y="6078538"/>
            <a:ext cx="7740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ro-RO" b="1">
                <a:solidFill>
                  <a:schemeClr val="bg1"/>
                </a:solidFill>
                <a:cs typeface="+mn-cs"/>
              </a:rPr>
              <a:t>Metodologie de inventariere și de monitorizare a populațiilor de ciuvică (</a:t>
            </a:r>
            <a:r>
              <a:rPr lang="ro-RO" b="1" i="1">
                <a:solidFill>
                  <a:schemeClr val="bg1"/>
                </a:solidFill>
                <a:cs typeface="+mn-cs"/>
              </a:rPr>
              <a:t>Glaucidium passerinum</a:t>
            </a:r>
            <a:r>
              <a:rPr lang="ro-RO" b="1">
                <a:solidFill>
                  <a:schemeClr val="bg1"/>
                </a:solidFill>
                <a:cs typeface="+mn-cs"/>
              </a:rPr>
              <a:t>) în România</a:t>
            </a:r>
            <a:r>
              <a:rPr lang="hu-HU">
                <a:solidFill>
                  <a:schemeClr val="bg1"/>
                </a:solidFill>
                <a:cs typeface="+mn-cs"/>
              </a:rPr>
              <a:t> </a:t>
            </a:r>
          </a:p>
        </p:txBody>
      </p:sp>
      <p:pic>
        <p:nvPicPr>
          <p:cNvPr id="2765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453188"/>
            <a:ext cx="147637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15" descr="uralibagol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300663"/>
            <a:ext cx="7207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16" descr="macskabagol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5300663"/>
            <a:ext cx="755650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09" name="Rectangle 17"/>
          <p:cNvSpPr>
            <a:spLocks noChangeArrowheads="1"/>
          </p:cNvSpPr>
          <p:nvPr/>
        </p:nvSpPr>
        <p:spPr bwMode="auto">
          <a:xfrm>
            <a:off x="0" y="6216650"/>
            <a:ext cx="74088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sq-AL" b="1">
                <a:solidFill>
                  <a:schemeClr val="bg1"/>
                </a:solidFill>
                <a:cs typeface="+mn-cs"/>
              </a:rPr>
              <a:t>Metodologia de recensământ</a:t>
            </a:r>
            <a:r>
              <a:rPr lang="ro-RO" b="1">
                <a:solidFill>
                  <a:schemeClr val="bg1"/>
                </a:solidFill>
                <a:cs typeface="+mn-cs"/>
              </a:rPr>
              <a:t> a huhurezului mare (</a:t>
            </a:r>
            <a:r>
              <a:rPr lang="ro-RO" b="1" i="1">
                <a:solidFill>
                  <a:schemeClr val="bg1"/>
                </a:solidFill>
                <a:cs typeface="+mn-cs"/>
              </a:rPr>
              <a:t>Strix uralensis</a:t>
            </a:r>
            <a:r>
              <a:rPr lang="ro-RO" b="1">
                <a:solidFill>
                  <a:schemeClr val="bg1"/>
                </a:solidFill>
                <a:cs typeface="+mn-cs"/>
              </a:rPr>
              <a:t>) și a huhurezului mic (</a:t>
            </a:r>
            <a:r>
              <a:rPr lang="ro-RO" b="1" i="1">
                <a:solidFill>
                  <a:schemeClr val="bg1"/>
                </a:solidFill>
                <a:cs typeface="+mn-cs"/>
              </a:rPr>
              <a:t>Strix aluco</a:t>
            </a:r>
            <a:r>
              <a:rPr lang="ro-RO" b="1">
                <a:solidFill>
                  <a:schemeClr val="bg1"/>
                </a:solidFill>
                <a:cs typeface="+mn-cs"/>
              </a:rPr>
              <a:t>)</a:t>
            </a:r>
          </a:p>
        </p:txBody>
      </p:sp>
      <p:pic>
        <p:nvPicPr>
          <p:cNvPr id="27658" name="Picture 18" descr="1865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2209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11" name="Rectangle 19"/>
          <p:cNvSpPr>
            <a:spLocks noChangeArrowheads="1"/>
          </p:cNvSpPr>
          <p:nvPr/>
        </p:nvSpPr>
        <p:spPr bwMode="auto">
          <a:xfrm>
            <a:off x="3397250" y="115888"/>
            <a:ext cx="574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>
              <a:defRPr/>
            </a:pPr>
            <a:r>
              <a:rPr lang="hu-HU" b="1" i="1" dirty="0">
                <a:solidFill>
                  <a:srgbClr val="000000"/>
                </a:solidFill>
                <a:cs typeface="+mn-cs"/>
              </a:rPr>
              <a:t>Caractere de habitat</a:t>
            </a:r>
            <a:r>
              <a:rPr lang="hu-HU" dirty="0">
                <a:solidFill>
                  <a:srgbClr val="000000"/>
                </a:solidFill>
                <a:cs typeface="+mn-cs"/>
              </a:rPr>
              <a:t>  - </a:t>
            </a:r>
            <a:r>
              <a:rPr lang="hu-HU" i="1" dirty="0">
                <a:solidFill>
                  <a:srgbClr val="000000"/>
                </a:solidFill>
                <a:cs typeface="+mn-cs"/>
              </a:rPr>
              <a:t>Selectarea habitatelor propice</a:t>
            </a:r>
            <a:r>
              <a:rPr lang="hu-HU" dirty="0">
                <a:solidFill>
                  <a:srgbClr val="000000"/>
                </a:solidFill>
                <a:cs typeface="+mn-cs"/>
              </a:rPr>
              <a:t> </a:t>
            </a:r>
          </a:p>
          <a:p>
            <a:pPr algn="just">
              <a:defRPr/>
            </a:pPr>
            <a:endParaRPr lang="hu-H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85012" name="Rectangle 20"/>
          <p:cNvSpPr>
            <a:spLocks noChangeArrowheads="1"/>
          </p:cNvSpPr>
          <p:nvPr/>
        </p:nvSpPr>
        <p:spPr bwMode="auto">
          <a:xfrm>
            <a:off x="2339975" y="549275"/>
            <a:ext cx="68040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en-US" b="1" i="1" dirty="0">
                <a:cs typeface="+mn-cs"/>
              </a:rPr>
              <a:t>- </a:t>
            </a:r>
            <a:r>
              <a:rPr lang="ro-RO" b="1" dirty="0">
                <a:cs typeface="+mn-cs"/>
              </a:rPr>
              <a:t>România are peste 2500 de cvadrate UTM de 10x10 km, din care un număr de 2342 prezintă zone cu păduri de diferite dimensiuni </a:t>
            </a:r>
            <a:r>
              <a:rPr lang="hu-HU" dirty="0">
                <a:cs typeface="+mn-cs"/>
              </a:rPr>
              <a:t> </a:t>
            </a:r>
          </a:p>
        </p:txBody>
      </p:sp>
      <p:sp>
        <p:nvSpPr>
          <p:cNvPr id="85013" name="Text Box 21"/>
          <p:cNvSpPr txBox="1">
            <a:spLocks noChangeArrowheads="1"/>
          </p:cNvSpPr>
          <p:nvPr/>
        </p:nvSpPr>
        <p:spPr bwMode="auto">
          <a:xfrm>
            <a:off x="2339975" y="1484313"/>
            <a:ext cx="6481763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o-RO" b="1">
                <a:cs typeface="+mn-cs"/>
              </a:rPr>
              <a:t>- </a:t>
            </a:r>
            <a:r>
              <a:rPr lang="ro-RO" b="1" i="1">
                <a:cs typeface="+mn-cs"/>
              </a:rPr>
              <a:t>S. aluco</a:t>
            </a:r>
            <a:r>
              <a:rPr lang="ro-RO" b="1">
                <a:cs typeface="+mn-cs"/>
              </a:rPr>
              <a:t> se poate stabili în orice tip de pădure, fiind abundent, </a:t>
            </a:r>
            <a:r>
              <a:rPr lang="ro-RO" b="1" i="1">
                <a:cs typeface="+mn-cs"/>
              </a:rPr>
              <a:t>S. uralensis</a:t>
            </a:r>
            <a:r>
              <a:rPr lang="ro-RO" b="1">
                <a:cs typeface="+mn-cs"/>
              </a:rPr>
              <a:t> are pretenții mai mari în selectarea habitatului </a:t>
            </a:r>
            <a:endParaRPr lang="hu-HU" b="1">
              <a:cs typeface="+mn-cs"/>
            </a:endParaRPr>
          </a:p>
        </p:txBody>
      </p:sp>
      <p:sp>
        <p:nvSpPr>
          <p:cNvPr id="85014" name="Text Box 22"/>
          <p:cNvSpPr txBox="1">
            <a:spLocks noChangeArrowheads="1"/>
          </p:cNvSpPr>
          <p:nvPr/>
        </p:nvSpPr>
        <p:spPr bwMode="auto">
          <a:xfrm>
            <a:off x="2411413" y="2420938"/>
            <a:ext cx="67325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o-RO" b="1">
                <a:cs typeface="+mn-cs"/>
              </a:rPr>
              <a:t>- cvadratele UTM fără păduri au fost excluse de sub random</a:t>
            </a:r>
            <a:endParaRPr lang="hu-HU" b="1">
              <a:cs typeface="+mn-cs"/>
            </a:endParaRPr>
          </a:p>
        </p:txBody>
      </p:sp>
      <p:sp>
        <p:nvSpPr>
          <p:cNvPr id="27663" name="AutoShape 24" descr="download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4" name="AutoShape 26" descr="download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7665" name="Picture 27" descr="forest_squar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781300"/>
            <a:ext cx="4537075" cy="340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6" name="Picture 28" descr="3679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691063"/>
            <a:ext cx="2232025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897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1258888" y="6381750"/>
            <a:ext cx="8137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o-RO" sz="1400" b="1" i="1">
                <a:solidFill>
                  <a:schemeClr val="bg1"/>
                </a:solidFill>
                <a:cs typeface="+mn-cs"/>
              </a:rPr>
              <a:t>Daróczi J. Szilárd –</a:t>
            </a:r>
            <a:r>
              <a:rPr lang="en-GB" sz="1400" b="1" i="1">
                <a:solidFill>
                  <a:schemeClr val="bg1"/>
                </a:solidFill>
                <a:cs typeface="+mn-cs"/>
              </a:rPr>
              <a:t> </a:t>
            </a:r>
            <a:r>
              <a:rPr lang="ro-RO" sz="1400" b="1" i="1">
                <a:solidFill>
                  <a:schemeClr val="bg1"/>
                </a:solidFill>
                <a:cs typeface="+mn-cs"/>
              </a:rPr>
              <a:t>“MILVUS</a:t>
            </a:r>
            <a:r>
              <a:rPr lang="en-GB" sz="1400" b="1" i="1">
                <a:solidFill>
                  <a:schemeClr val="bg1"/>
                </a:solidFill>
                <a:cs typeface="+mn-cs"/>
              </a:rPr>
              <a:t> Group</a:t>
            </a:r>
            <a:r>
              <a:rPr lang="ro-RO" sz="1400" b="1" i="1">
                <a:solidFill>
                  <a:schemeClr val="bg1"/>
                </a:solidFill>
                <a:cs typeface="+mn-cs"/>
              </a:rPr>
              <a:t>”</a:t>
            </a:r>
            <a:r>
              <a:rPr lang="ro-RO">
                <a:solidFill>
                  <a:schemeClr val="bg1"/>
                </a:solidFill>
                <a:cs typeface="+mn-cs"/>
              </a:rPr>
              <a:t> 		          	           </a:t>
            </a:r>
            <a:r>
              <a:rPr lang="ro-RO" i="1" u="sng">
                <a:solidFill>
                  <a:schemeClr val="bg1"/>
                </a:solidFill>
                <a:cs typeface="+mn-cs"/>
              </a:rPr>
              <a:t>www.milvus.ro</a:t>
            </a:r>
            <a:endParaRPr lang="en-US" i="1" u="sng">
              <a:solidFill>
                <a:schemeClr val="bg1"/>
              </a:solidFill>
              <a:cs typeface="+mn-cs"/>
            </a:endParaRPr>
          </a:p>
        </p:txBody>
      </p:sp>
      <p:sp>
        <p:nvSpPr>
          <p:cNvPr id="95239" name="Text Box 7"/>
          <p:cNvSpPr txBox="1">
            <a:spLocks noChangeArrowheads="1"/>
          </p:cNvSpPr>
          <p:nvPr/>
        </p:nvSpPr>
        <p:spPr bwMode="auto">
          <a:xfrm>
            <a:off x="900113" y="115888"/>
            <a:ext cx="7272337" cy="1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o-RO" sz="2800" b="1">
                <a:solidFill>
                  <a:schemeClr val="bg1"/>
                </a:solidFill>
                <a:cs typeface="+mn-cs"/>
              </a:rPr>
              <a:t>II</a:t>
            </a:r>
            <a:r>
              <a:rPr lang="en-US" sz="2800" b="1">
                <a:solidFill>
                  <a:schemeClr val="bg1"/>
                </a:solidFill>
                <a:cs typeface="+mn-cs"/>
              </a:rPr>
              <a:t>I</a:t>
            </a:r>
            <a:r>
              <a:rPr lang="ro-RO" sz="2800" b="1">
                <a:solidFill>
                  <a:schemeClr val="bg1"/>
                </a:solidFill>
                <a:cs typeface="+mn-cs"/>
              </a:rPr>
              <a:t>. Rom</a:t>
            </a:r>
            <a:r>
              <a:rPr lang="hu-HU" sz="2800" b="1">
                <a:solidFill>
                  <a:schemeClr val="bg1"/>
                </a:solidFill>
                <a:cs typeface="+mn-cs"/>
              </a:rPr>
              <a:t>ániai Madarászfutam</a:t>
            </a:r>
          </a:p>
          <a:p>
            <a:pPr algn="ctr">
              <a:spcBef>
                <a:spcPct val="50000"/>
              </a:spcBef>
              <a:defRPr/>
            </a:pPr>
            <a:r>
              <a:rPr lang="hu-HU" sz="2800" b="1">
                <a:solidFill>
                  <a:schemeClr val="bg1"/>
                </a:solidFill>
                <a:cs typeface="+mn-cs"/>
              </a:rPr>
              <a:t>Al II</a:t>
            </a:r>
            <a:r>
              <a:rPr lang="en-US" sz="2800" b="1">
                <a:solidFill>
                  <a:schemeClr val="bg1"/>
                </a:solidFill>
                <a:cs typeface="+mn-cs"/>
              </a:rPr>
              <a:t>I</a:t>
            </a:r>
            <a:r>
              <a:rPr lang="hu-HU" sz="2800" b="1">
                <a:solidFill>
                  <a:schemeClr val="bg1"/>
                </a:solidFill>
                <a:cs typeface="+mn-cs"/>
              </a:rPr>
              <a:t>-lea Maraton Ornitologic din Rom</a:t>
            </a:r>
            <a:r>
              <a:rPr lang="ro-RO" sz="2800" b="1">
                <a:solidFill>
                  <a:schemeClr val="bg1"/>
                </a:solidFill>
                <a:cs typeface="+mn-cs"/>
              </a:rPr>
              <a:t>â</a:t>
            </a:r>
            <a:r>
              <a:rPr lang="hu-HU" sz="2800" b="1">
                <a:solidFill>
                  <a:schemeClr val="bg1"/>
                </a:solidFill>
                <a:cs typeface="+mn-cs"/>
              </a:rPr>
              <a:t>nia</a:t>
            </a:r>
            <a:endParaRPr lang="en-US" sz="2800" b="1">
              <a:solidFill>
                <a:schemeClr val="bg1"/>
              </a:solidFill>
              <a:cs typeface="+mn-cs"/>
            </a:endParaRPr>
          </a:p>
        </p:txBody>
      </p:sp>
      <p:pic>
        <p:nvPicPr>
          <p:cNvPr id="2867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6481763"/>
            <a:ext cx="1258887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41" name="Rectangle 9"/>
          <p:cNvSpPr>
            <a:spLocks noChangeArrowheads="1"/>
          </p:cNvSpPr>
          <p:nvPr/>
        </p:nvSpPr>
        <p:spPr bwMode="auto">
          <a:xfrm>
            <a:off x="0" y="6078538"/>
            <a:ext cx="7740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ro-RO" b="1">
                <a:solidFill>
                  <a:schemeClr val="bg1"/>
                </a:solidFill>
                <a:cs typeface="+mn-cs"/>
              </a:rPr>
              <a:t>Metodologie de inventariere și de monitorizare a populațiilor de ciuvică (</a:t>
            </a:r>
            <a:r>
              <a:rPr lang="ro-RO" b="1" i="1">
                <a:solidFill>
                  <a:schemeClr val="bg1"/>
                </a:solidFill>
                <a:cs typeface="+mn-cs"/>
              </a:rPr>
              <a:t>Glaucidium passerinum</a:t>
            </a:r>
            <a:r>
              <a:rPr lang="ro-RO" b="1">
                <a:solidFill>
                  <a:schemeClr val="bg1"/>
                </a:solidFill>
                <a:cs typeface="+mn-cs"/>
              </a:rPr>
              <a:t>) în România</a:t>
            </a:r>
            <a:r>
              <a:rPr lang="hu-HU">
                <a:solidFill>
                  <a:schemeClr val="bg1"/>
                </a:solidFill>
                <a:cs typeface="+mn-cs"/>
              </a:rPr>
              <a:t> </a:t>
            </a:r>
          </a:p>
        </p:txBody>
      </p:sp>
      <p:pic>
        <p:nvPicPr>
          <p:cNvPr id="2867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453188"/>
            <a:ext cx="147637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12" descr="uralibagol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4213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3" descr="macskabagol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0"/>
            <a:ext cx="827087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46" name="Rectangle 14"/>
          <p:cNvSpPr>
            <a:spLocks noChangeArrowheads="1"/>
          </p:cNvSpPr>
          <p:nvPr/>
        </p:nvSpPr>
        <p:spPr bwMode="auto">
          <a:xfrm>
            <a:off x="0" y="6216650"/>
            <a:ext cx="74088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sq-AL" b="1" dirty="0">
                <a:solidFill>
                  <a:srgbClr val="000000"/>
                </a:solidFill>
                <a:cs typeface="+mn-cs"/>
              </a:rPr>
              <a:t>Metodologia de recensământ</a:t>
            </a:r>
            <a:r>
              <a:rPr lang="ro-RO" b="1" dirty="0">
                <a:solidFill>
                  <a:srgbClr val="000000"/>
                </a:solidFill>
                <a:cs typeface="+mn-cs"/>
              </a:rPr>
              <a:t> a huhurezului mare (</a:t>
            </a:r>
            <a:r>
              <a:rPr lang="ro-RO" b="1" i="1" dirty="0">
                <a:solidFill>
                  <a:srgbClr val="000000"/>
                </a:solidFill>
                <a:cs typeface="+mn-cs"/>
              </a:rPr>
              <a:t>Strix uralensis</a:t>
            </a:r>
            <a:r>
              <a:rPr lang="ro-RO" b="1" dirty="0">
                <a:solidFill>
                  <a:srgbClr val="000000"/>
                </a:solidFill>
                <a:cs typeface="+mn-cs"/>
              </a:rPr>
              <a:t>) și a huhurezului mic (</a:t>
            </a:r>
            <a:r>
              <a:rPr lang="ro-RO" b="1" i="1" dirty="0">
                <a:solidFill>
                  <a:srgbClr val="000000"/>
                </a:solidFill>
                <a:cs typeface="+mn-cs"/>
              </a:rPr>
              <a:t>Strix aluco</a:t>
            </a:r>
            <a:r>
              <a:rPr lang="ro-RO" b="1" dirty="0">
                <a:solidFill>
                  <a:srgbClr val="000000"/>
                </a:solidFill>
                <a:cs typeface="+mn-cs"/>
              </a:rPr>
              <a:t>)</a:t>
            </a:r>
          </a:p>
        </p:txBody>
      </p:sp>
      <p:sp>
        <p:nvSpPr>
          <p:cNvPr id="95247" name="Rectangle 15"/>
          <p:cNvSpPr>
            <a:spLocks noChangeArrowheads="1"/>
          </p:cNvSpPr>
          <p:nvPr/>
        </p:nvSpPr>
        <p:spPr bwMode="auto">
          <a:xfrm>
            <a:off x="684213" y="0"/>
            <a:ext cx="574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>
              <a:defRPr/>
            </a:pPr>
            <a:r>
              <a:rPr lang="hu-HU" b="1" i="1" dirty="0">
                <a:solidFill>
                  <a:srgbClr val="000000"/>
                </a:solidFill>
                <a:cs typeface="+mn-cs"/>
              </a:rPr>
              <a:t>Caractere de habitat</a:t>
            </a:r>
            <a:r>
              <a:rPr lang="hu-HU" dirty="0">
                <a:solidFill>
                  <a:srgbClr val="000000"/>
                </a:solidFill>
                <a:cs typeface="+mn-cs"/>
              </a:rPr>
              <a:t>  - </a:t>
            </a:r>
            <a:r>
              <a:rPr lang="hu-HU" i="1" dirty="0">
                <a:solidFill>
                  <a:srgbClr val="000000"/>
                </a:solidFill>
                <a:cs typeface="+mn-cs"/>
              </a:rPr>
              <a:t>Selectarea habitatelor propice</a:t>
            </a:r>
            <a:r>
              <a:rPr lang="hu-HU" dirty="0">
                <a:solidFill>
                  <a:srgbClr val="000000"/>
                </a:solidFill>
                <a:cs typeface="+mn-cs"/>
              </a:rPr>
              <a:t> </a:t>
            </a:r>
          </a:p>
          <a:p>
            <a:pPr algn="just">
              <a:defRPr/>
            </a:pPr>
            <a:endParaRPr lang="hu-HU" dirty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28682" name="Picture 16" descr="190921-5280d8372ae954fb2cceb7da74425b7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196975"/>
            <a:ext cx="253047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17" descr="region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492375"/>
            <a:ext cx="4968875" cy="372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50" name="Text Box 18"/>
          <p:cNvSpPr txBox="1">
            <a:spLocks noChangeArrowheads="1"/>
          </p:cNvSpPr>
          <p:nvPr/>
        </p:nvSpPr>
        <p:spPr bwMode="auto">
          <a:xfrm>
            <a:off x="755650" y="476250"/>
            <a:ext cx="748823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o-RO" b="1" dirty="0">
                <a:solidFill>
                  <a:srgbClr val="000000"/>
                </a:solidFill>
                <a:cs typeface="+mn-cs"/>
              </a:rPr>
              <a:t>- pentru ca fiecare zonă a țării și tip major de arboret să aibă reprezentabilitate necesară, randomizarea a fost făcută pe regiunile geografice  </a:t>
            </a:r>
            <a:endParaRPr lang="hu-HU" b="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5251" name="Text Box 19"/>
          <p:cNvSpPr txBox="1">
            <a:spLocks noChangeArrowheads="1"/>
          </p:cNvSpPr>
          <p:nvPr/>
        </p:nvSpPr>
        <p:spPr bwMode="auto">
          <a:xfrm>
            <a:off x="0" y="1484313"/>
            <a:ext cx="6192838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o-RO" b="1">
                <a:cs typeface="+mn-cs"/>
              </a:rPr>
              <a:t>- astfel, se distinge Câmpia de Vest și interiorul Transilvaniei, zona montană, Moldova, Câmpia Română și Dobrogea</a:t>
            </a:r>
            <a:endParaRPr lang="hu-HU" b="1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339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endParaRPr lang="hu-HU" smtClean="0">
              <a:cs typeface="+mj-cs"/>
            </a:endParaRP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hu-HU" smtClean="0">
              <a:cs typeface="+mn-cs"/>
            </a:endParaRP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539750" y="3357563"/>
            <a:ext cx="820896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af-ZA" sz="2400" b="1">
                <a:solidFill>
                  <a:schemeClr val="bg1"/>
                </a:solidFill>
                <a:cs typeface="+mn-cs"/>
              </a:rPr>
              <a:t>Mystery Bird vet</a:t>
            </a:r>
            <a:r>
              <a:rPr lang="hu-HU" sz="2400" b="1">
                <a:solidFill>
                  <a:schemeClr val="bg1"/>
                </a:solidFill>
                <a:cs typeface="+mn-cs"/>
              </a:rPr>
              <a:t>élkedő</a:t>
            </a:r>
            <a:endParaRPr lang="af-ZA" sz="2400" b="1">
              <a:solidFill>
                <a:schemeClr val="bg1"/>
              </a:solidFill>
              <a:cs typeface="+mn-cs"/>
            </a:endParaRPr>
          </a:p>
          <a:p>
            <a:pPr algn="ctr">
              <a:spcBef>
                <a:spcPct val="50000"/>
              </a:spcBef>
              <a:defRPr/>
            </a:pPr>
            <a:r>
              <a:rPr lang="hu-HU" sz="2400" b="1">
                <a:solidFill>
                  <a:schemeClr val="bg1"/>
                </a:solidFill>
                <a:cs typeface="+mn-cs"/>
              </a:rPr>
              <a:t> </a:t>
            </a:r>
            <a:r>
              <a:rPr lang="af-ZA" sz="2400" b="1">
                <a:solidFill>
                  <a:schemeClr val="bg1"/>
                </a:solidFill>
                <a:cs typeface="+mn-cs"/>
              </a:rPr>
              <a:t>Concurs</a:t>
            </a:r>
            <a:r>
              <a:rPr lang="hu-HU" sz="2400" b="1">
                <a:solidFill>
                  <a:schemeClr val="bg1"/>
                </a:solidFill>
                <a:cs typeface="+mn-cs"/>
              </a:rPr>
              <a:t> </a:t>
            </a:r>
            <a:r>
              <a:rPr lang="af-ZA" sz="2400" b="1">
                <a:solidFill>
                  <a:schemeClr val="bg1"/>
                </a:solidFill>
                <a:cs typeface="+mn-cs"/>
              </a:rPr>
              <a:t>Mystery Bird</a:t>
            </a:r>
            <a:r>
              <a:rPr lang="af-ZA" sz="2400">
                <a:cs typeface="+mn-cs"/>
              </a:rPr>
              <a:t> </a:t>
            </a:r>
            <a:endParaRPr lang="af-ZA" sz="2400" b="1">
              <a:solidFill>
                <a:schemeClr val="bg1"/>
              </a:solidFill>
              <a:cs typeface="+mn-cs"/>
            </a:endParaRPr>
          </a:p>
          <a:p>
            <a:pPr algn="ctr">
              <a:spcBef>
                <a:spcPct val="50000"/>
              </a:spcBef>
              <a:defRPr/>
            </a:pPr>
            <a:r>
              <a:rPr lang="af-ZA" sz="2400" b="1">
                <a:solidFill>
                  <a:schemeClr val="bg1"/>
                </a:solidFill>
                <a:cs typeface="+mn-cs"/>
              </a:rPr>
              <a:t> </a:t>
            </a:r>
          </a:p>
        </p:txBody>
      </p:sp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1763713" y="5013325"/>
            <a:ext cx="57610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000" b="1">
                <a:solidFill>
                  <a:schemeClr val="bg1"/>
                </a:solidFill>
                <a:cs typeface="+mn-cs"/>
              </a:rPr>
              <a:t>Mil</a:t>
            </a:r>
            <a:r>
              <a:rPr lang="hu-HU" sz="2000" b="1">
                <a:solidFill>
                  <a:schemeClr val="bg1"/>
                </a:solidFill>
                <a:cs typeface="+mn-cs"/>
              </a:rPr>
              <a:t>yen madár van a képen</a:t>
            </a:r>
            <a:r>
              <a:rPr lang="ro-RO" sz="2000" b="1">
                <a:solidFill>
                  <a:schemeClr val="bg1"/>
                </a:solidFill>
                <a:cs typeface="+mn-cs"/>
              </a:rPr>
              <a:t> </a:t>
            </a:r>
            <a:r>
              <a:rPr lang="en-GB" sz="2000" b="1">
                <a:solidFill>
                  <a:schemeClr val="bg1"/>
                </a:solidFill>
                <a:cs typeface="+mn-cs"/>
              </a:rPr>
              <a:t>?</a:t>
            </a:r>
            <a:endParaRPr lang="hu-HU" sz="2000" b="1">
              <a:solidFill>
                <a:schemeClr val="bg1"/>
              </a:solidFill>
              <a:cs typeface="+mn-cs"/>
            </a:endParaRPr>
          </a:p>
          <a:p>
            <a:pPr algn="ctr">
              <a:spcBef>
                <a:spcPct val="50000"/>
              </a:spcBef>
              <a:defRPr/>
            </a:pPr>
            <a:r>
              <a:rPr lang="hu-HU" sz="2000" b="1">
                <a:solidFill>
                  <a:schemeClr val="bg1"/>
                </a:solidFill>
                <a:cs typeface="+mn-cs"/>
              </a:rPr>
              <a:t>Ce </a:t>
            </a:r>
            <a:r>
              <a:rPr lang="ro-RO" sz="2000" b="1">
                <a:solidFill>
                  <a:schemeClr val="bg1"/>
                </a:solidFill>
                <a:cs typeface="+mn-cs"/>
              </a:rPr>
              <a:t>pasăre este pe poză </a:t>
            </a:r>
            <a:r>
              <a:rPr lang="en-GB" sz="2000" b="1">
                <a:solidFill>
                  <a:schemeClr val="bg1"/>
                </a:solidFill>
                <a:cs typeface="+mn-cs"/>
              </a:rPr>
              <a:t>?</a:t>
            </a:r>
            <a:endParaRPr lang="en-US" sz="2000" b="1">
              <a:solidFill>
                <a:schemeClr val="bg1"/>
              </a:solidFill>
              <a:cs typeface="+mn-cs"/>
            </a:endParaRPr>
          </a:p>
        </p:txBody>
      </p:sp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1258888" y="6381750"/>
            <a:ext cx="8137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o-RO" sz="1400" b="1" i="1">
                <a:solidFill>
                  <a:schemeClr val="bg1"/>
                </a:solidFill>
                <a:cs typeface="+mn-cs"/>
              </a:rPr>
              <a:t>Daróczi J. Szilárd –</a:t>
            </a:r>
            <a:r>
              <a:rPr lang="en-GB" sz="1400" b="1" i="1">
                <a:solidFill>
                  <a:schemeClr val="bg1"/>
                </a:solidFill>
                <a:cs typeface="+mn-cs"/>
              </a:rPr>
              <a:t> </a:t>
            </a:r>
            <a:r>
              <a:rPr lang="ro-RO" sz="1400" b="1" i="1">
                <a:solidFill>
                  <a:schemeClr val="bg1"/>
                </a:solidFill>
                <a:cs typeface="+mn-cs"/>
              </a:rPr>
              <a:t>“MILVUS</a:t>
            </a:r>
            <a:r>
              <a:rPr lang="en-GB" sz="1400" b="1" i="1">
                <a:solidFill>
                  <a:schemeClr val="bg1"/>
                </a:solidFill>
                <a:cs typeface="+mn-cs"/>
              </a:rPr>
              <a:t> Group</a:t>
            </a:r>
            <a:r>
              <a:rPr lang="ro-RO" sz="1400" b="1" i="1">
                <a:solidFill>
                  <a:schemeClr val="bg1"/>
                </a:solidFill>
                <a:cs typeface="+mn-cs"/>
              </a:rPr>
              <a:t>”</a:t>
            </a:r>
            <a:r>
              <a:rPr lang="ro-RO">
                <a:solidFill>
                  <a:schemeClr val="bg1"/>
                </a:solidFill>
                <a:cs typeface="+mn-cs"/>
              </a:rPr>
              <a:t> 		          	           </a:t>
            </a:r>
            <a:r>
              <a:rPr lang="ro-RO" i="1" u="sng">
                <a:solidFill>
                  <a:schemeClr val="bg1"/>
                </a:solidFill>
                <a:cs typeface="+mn-cs"/>
              </a:rPr>
              <a:t>www.milvus.ro</a:t>
            </a:r>
            <a:endParaRPr lang="en-US" i="1" u="sng">
              <a:solidFill>
                <a:schemeClr val="bg1"/>
              </a:solidFill>
              <a:cs typeface="+mn-cs"/>
            </a:endParaRPr>
          </a:p>
        </p:txBody>
      </p:sp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900113" y="115888"/>
            <a:ext cx="7272337" cy="1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o-RO" sz="2800" b="1">
                <a:solidFill>
                  <a:schemeClr val="bg1"/>
                </a:solidFill>
                <a:cs typeface="+mn-cs"/>
              </a:rPr>
              <a:t>II</a:t>
            </a:r>
            <a:r>
              <a:rPr lang="en-US" sz="2800" b="1">
                <a:solidFill>
                  <a:schemeClr val="bg1"/>
                </a:solidFill>
                <a:cs typeface="+mn-cs"/>
              </a:rPr>
              <a:t>I</a:t>
            </a:r>
            <a:r>
              <a:rPr lang="ro-RO" sz="2800" b="1">
                <a:solidFill>
                  <a:schemeClr val="bg1"/>
                </a:solidFill>
                <a:cs typeface="+mn-cs"/>
              </a:rPr>
              <a:t>. Rom</a:t>
            </a:r>
            <a:r>
              <a:rPr lang="hu-HU" sz="2800" b="1">
                <a:solidFill>
                  <a:schemeClr val="bg1"/>
                </a:solidFill>
                <a:cs typeface="+mn-cs"/>
              </a:rPr>
              <a:t>ániai Madarászfutam</a:t>
            </a:r>
          </a:p>
          <a:p>
            <a:pPr algn="ctr">
              <a:spcBef>
                <a:spcPct val="50000"/>
              </a:spcBef>
              <a:defRPr/>
            </a:pPr>
            <a:r>
              <a:rPr lang="hu-HU" sz="2800" b="1">
                <a:solidFill>
                  <a:schemeClr val="bg1"/>
                </a:solidFill>
                <a:cs typeface="+mn-cs"/>
              </a:rPr>
              <a:t>Al II</a:t>
            </a:r>
            <a:r>
              <a:rPr lang="en-US" sz="2800" b="1">
                <a:solidFill>
                  <a:schemeClr val="bg1"/>
                </a:solidFill>
                <a:cs typeface="+mn-cs"/>
              </a:rPr>
              <a:t>I</a:t>
            </a:r>
            <a:r>
              <a:rPr lang="hu-HU" sz="2800" b="1">
                <a:solidFill>
                  <a:schemeClr val="bg1"/>
                </a:solidFill>
                <a:cs typeface="+mn-cs"/>
              </a:rPr>
              <a:t>-lea Maraton Ornitologic din Rom</a:t>
            </a:r>
            <a:r>
              <a:rPr lang="ro-RO" sz="2800" b="1">
                <a:solidFill>
                  <a:schemeClr val="bg1"/>
                </a:solidFill>
                <a:cs typeface="+mn-cs"/>
              </a:rPr>
              <a:t>â</a:t>
            </a:r>
            <a:r>
              <a:rPr lang="hu-HU" sz="2800" b="1">
                <a:solidFill>
                  <a:schemeClr val="bg1"/>
                </a:solidFill>
                <a:cs typeface="+mn-cs"/>
              </a:rPr>
              <a:t>nia</a:t>
            </a:r>
            <a:endParaRPr lang="en-US" sz="2800" b="1">
              <a:solidFill>
                <a:schemeClr val="bg1"/>
              </a:solidFill>
              <a:cs typeface="+mn-cs"/>
            </a:endParaRPr>
          </a:p>
        </p:txBody>
      </p:sp>
      <p:pic>
        <p:nvPicPr>
          <p:cNvPr id="2970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6481763"/>
            <a:ext cx="1258887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5" name="Rectangle 9"/>
          <p:cNvSpPr>
            <a:spLocks noChangeArrowheads="1"/>
          </p:cNvSpPr>
          <p:nvPr/>
        </p:nvSpPr>
        <p:spPr bwMode="auto">
          <a:xfrm>
            <a:off x="0" y="6078538"/>
            <a:ext cx="7740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ro-RO" b="1">
                <a:solidFill>
                  <a:schemeClr val="bg1"/>
                </a:solidFill>
                <a:cs typeface="+mn-cs"/>
              </a:rPr>
              <a:t>Metodologie de inventariere și de monitorizare a populațiilor de ciuvică (</a:t>
            </a:r>
            <a:r>
              <a:rPr lang="ro-RO" b="1" i="1">
                <a:solidFill>
                  <a:schemeClr val="bg1"/>
                </a:solidFill>
                <a:cs typeface="+mn-cs"/>
              </a:rPr>
              <a:t>Glaucidium passerinum</a:t>
            </a:r>
            <a:r>
              <a:rPr lang="ro-RO" b="1">
                <a:solidFill>
                  <a:schemeClr val="bg1"/>
                </a:solidFill>
                <a:cs typeface="+mn-cs"/>
              </a:rPr>
              <a:t>) în România</a:t>
            </a:r>
            <a:r>
              <a:rPr lang="hu-HU">
                <a:solidFill>
                  <a:schemeClr val="bg1"/>
                </a:solidFill>
                <a:cs typeface="+mn-cs"/>
              </a:rPr>
              <a:t> </a:t>
            </a:r>
          </a:p>
        </p:txBody>
      </p:sp>
      <p:pic>
        <p:nvPicPr>
          <p:cNvPr id="29705" name="Picture 10" descr="832867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453188"/>
            <a:ext cx="147637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12" descr="uralibagol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4213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13" descr="macskabagol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0"/>
            <a:ext cx="827087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71" name="Rectangle 15"/>
          <p:cNvSpPr>
            <a:spLocks noChangeArrowheads="1"/>
          </p:cNvSpPr>
          <p:nvPr/>
        </p:nvSpPr>
        <p:spPr bwMode="auto">
          <a:xfrm>
            <a:off x="684213" y="0"/>
            <a:ext cx="574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>
              <a:defRPr/>
            </a:pPr>
            <a:r>
              <a:rPr lang="hu-HU" b="1" i="1">
                <a:solidFill>
                  <a:schemeClr val="bg1"/>
                </a:solidFill>
                <a:cs typeface="+mn-cs"/>
              </a:rPr>
              <a:t>Caractere de habitat</a:t>
            </a:r>
            <a:r>
              <a:rPr lang="hu-HU">
                <a:cs typeface="+mn-cs"/>
              </a:rPr>
              <a:t>  </a:t>
            </a:r>
            <a:r>
              <a:rPr lang="hu-HU">
                <a:solidFill>
                  <a:schemeClr val="bg1"/>
                </a:solidFill>
                <a:cs typeface="+mn-cs"/>
              </a:rPr>
              <a:t>-</a:t>
            </a:r>
            <a:r>
              <a:rPr lang="hu-HU">
                <a:cs typeface="+mn-cs"/>
              </a:rPr>
              <a:t> </a:t>
            </a:r>
            <a:r>
              <a:rPr lang="hu-HU" i="1">
                <a:solidFill>
                  <a:schemeClr val="bg1"/>
                </a:solidFill>
                <a:cs typeface="+mn-cs"/>
              </a:rPr>
              <a:t>Selectarea habitatelor propice</a:t>
            </a:r>
            <a:r>
              <a:rPr lang="hu-HU">
                <a:solidFill>
                  <a:schemeClr val="bg1"/>
                </a:solidFill>
                <a:cs typeface="+mn-cs"/>
              </a:rPr>
              <a:t> </a:t>
            </a:r>
          </a:p>
          <a:p>
            <a:pPr algn="just">
              <a:defRPr/>
            </a:pPr>
            <a:endParaRPr lang="hu-HU">
              <a:cs typeface="+mn-cs"/>
            </a:endParaRPr>
          </a:p>
        </p:txBody>
      </p:sp>
      <p:pic>
        <p:nvPicPr>
          <p:cNvPr id="29710" name="Picture 16" descr="random_squares in region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04813"/>
            <a:ext cx="5903913" cy="442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1" name="Picture 17" descr="3659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196975"/>
            <a:ext cx="2303462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2" name="Picture 18" descr="3657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924175"/>
            <a:ext cx="2303462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3" name="Picture 20" descr="142822-5fa8257b65424a896485f4bde3ef896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581525"/>
            <a:ext cx="2303462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4" name="Picture 21" descr="Tawny-owl-in-flight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868863"/>
            <a:ext cx="59039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70" name="Rectangle 14"/>
          <p:cNvSpPr>
            <a:spLocks noChangeArrowheads="1"/>
          </p:cNvSpPr>
          <p:nvPr/>
        </p:nvSpPr>
        <p:spPr bwMode="auto">
          <a:xfrm>
            <a:off x="0" y="6216650"/>
            <a:ext cx="74088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sq-AL" b="1">
                <a:solidFill>
                  <a:schemeClr val="bg1"/>
                </a:solidFill>
                <a:cs typeface="+mn-cs"/>
              </a:rPr>
              <a:t>Metodologia de recensământ</a:t>
            </a:r>
            <a:r>
              <a:rPr lang="ro-RO" b="1">
                <a:solidFill>
                  <a:schemeClr val="bg1"/>
                </a:solidFill>
                <a:cs typeface="+mn-cs"/>
              </a:rPr>
              <a:t> a huhurezului mare (</a:t>
            </a:r>
            <a:r>
              <a:rPr lang="ro-RO" b="1" i="1">
                <a:solidFill>
                  <a:schemeClr val="bg1"/>
                </a:solidFill>
                <a:cs typeface="+mn-cs"/>
              </a:rPr>
              <a:t>Strix uralensis</a:t>
            </a:r>
            <a:r>
              <a:rPr lang="ro-RO" b="1">
                <a:solidFill>
                  <a:schemeClr val="bg1"/>
                </a:solidFill>
                <a:cs typeface="+mn-cs"/>
              </a:rPr>
              <a:t>) și a huhurezului mic (</a:t>
            </a:r>
            <a:r>
              <a:rPr lang="ro-RO" b="1" i="1">
                <a:solidFill>
                  <a:schemeClr val="bg1"/>
                </a:solidFill>
                <a:cs typeface="+mn-cs"/>
              </a:rPr>
              <a:t>Strix aluco</a:t>
            </a:r>
            <a:r>
              <a:rPr lang="ro-RO" b="1">
                <a:solidFill>
                  <a:schemeClr val="bg1"/>
                </a:solidFill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5378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1763713" y="5013325"/>
            <a:ext cx="57610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000" b="1">
                <a:solidFill>
                  <a:schemeClr val="bg1"/>
                </a:solidFill>
                <a:cs typeface="+mn-cs"/>
              </a:rPr>
              <a:t>Mil</a:t>
            </a:r>
            <a:r>
              <a:rPr lang="hu-HU" sz="2000" b="1">
                <a:solidFill>
                  <a:schemeClr val="bg1"/>
                </a:solidFill>
                <a:cs typeface="+mn-cs"/>
              </a:rPr>
              <a:t>yen madár van a képen</a:t>
            </a:r>
            <a:r>
              <a:rPr lang="ro-RO" sz="2000" b="1">
                <a:solidFill>
                  <a:schemeClr val="bg1"/>
                </a:solidFill>
                <a:cs typeface="+mn-cs"/>
              </a:rPr>
              <a:t> </a:t>
            </a:r>
            <a:r>
              <a:rPr lang="en-GB" sz="2000" b="1">
                <a:solidFill>
                  <a:schemeClr val="bg1"/>
                </a:solidFill>
                <a:cs typeface="+mn-cs"/>
              </a:rPr>
              <a:t>?</a:t>
            </a:r>
            <a:endParaRPr lang="hu-HU" sz="2000" b="1">
              <a:solidFill>
                <a:schemeClr val="bg1"/>
              </a:solidFill>
              <a:cs typeface="+mn-cs"/>
            </a:endParaRPr>
          </a:p>
          <a:p>
            <a:pPr algn="ctr">
              <a:spcBef>
                <a:spcPct val="50000"/>
              </a:spcBef>
              <a:defRPr/>
            </a:pPr>
            <a:r>
              <a:rPr lang="hu-HU" sz="2000" b="1">
                <a:solidFill>
                  <a:schemeClr val="bg1"/>
                </a:solidFill>
                <a:cs typeface="+mn-cs"/>
              </a:rPr>
              <a:t>Ce </a:t>
            </a:r>
            <a:r>
              <a:rPr lang="ro-RO" sz="2000" b="1">
                <a:solidFill>
                  <a:schemeClr val="bg1"/>
                </a:solidFill>
                <a:cs typeface="+mn-cs"/>
              </a:rPr>
              <a:t>pasăre este pe poză </a:t>
            </a:r>
            <a:r>
              <a:rPr lang="en-GB" sz="2000" b="1">
                <a:solidFill>
                  <a:schemeClr val="bg1"/>
                </a:solidFill>
                <a:cs typeface="+mn-cs"/>
              </a:rPr>
              <a:t>?</a:t>
            </a:r>
            <a:endParaRPr lang="en-US" sz="2000" b="1">
              <a:solidFill>
                <a:schemeClr val="bg1"/>
              </a:solidFill>
              <a:cs typeface="+mn-cs"/>
            </a:endParaRPr>
          </a:p>
        </p:txBody>
      </p:sp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1258888" y="6381750"/>
            <a:ext cx="8137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o-RO" sz="1400" b="1" i="1">
                <a:solidFill>
                  <a:schemeClr val="bg1"/>
                </a:solidFill>
                <a:cs typeface="+mn-cs"/>
              </a:rPr>
              <a:t>Daróczi J. Szilárd –</a:t>
            </a:r>
            <a:r>
              <a:rPr lang="en-GB" sz="1400" b="1" i="1">
                <a:solidFill>
                  <a:schemeClr val="bg1"/>
                </a:solidFill>
                <a:cs typeface="+mn-cs"/>
              </a:rPr>
              <a:t> </a:t>
            </a:r>
            <a:r>
              <a:rPr lang="ro-RO" sz="1400" b="1" i="1">
                <a:solidFill>
                  <a:schemeClr val="bg1"/>
                </a:solidFill>
                <a:cs typeface="+mn-cs"/>
              </a:rPr>
              <a:t>“MILVUS</a:t>
            </a:r>
            <a:r>
              <a:rPr lang="en-GB" sz="1400" b="1" i="1">
                <a:solidFill>
                  <a:schemeClr val="bg1"/>
                </a:solidFill>
                <a:cs typeface="+mn-cs"/>
              </a:rPr>
              <a:t> Group</a:t>
            </a:r>
            <a:r>
              <a:rPr lang="ro-RO" sz="1400" b="1" i="1">
                <a:solidFill>
                  <a:schemeClr val="bg1"/>
                </a:solidFill>
                <a:cs typeface="+mn-cs"/>
              </a:rPr>
              <a:t>”</a:t>
            </a:r>
            <a:r>
              <a:rPr lang="ro-RO">
                <a:solidFill>
                  <a:schemeClr val="bg1"/>
                </a:solidFill>
                <a:cs typeface="+mn-cs"/>
              </a:rPr>
              <a:t> 		          	           </a:t>
            </a:r>
            <a:r>
              <a:rPr lang="ro-RO" i="1" u="sng">
                <a:solidFill>
                  <a:schemeClr val="bg1"/>
                </a:solidFill>
                <a:cs typeface="+mn-cs"/>
              </a:rPr>
              <a:t>www.milvus.ro</a:t>
            </a:r>
            <a:endParaRPr lang="en-US" i="1" u="sng">
              <a:solidFill>
                <a:schemeClr val="bg1"/>
              </a:solidFill>
              <a:cs typeface="+mn-cs"/>
            </a:endParaRPr>
          </a:p>
        </p:txBody>
      </p:sp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900113" y="115888"/>
            <a:ext cx="7272337" cy="1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o-RO" sz="2800" b="1">
                <a:solidFill>
                  <a:schemeClr val="bg1"/>
                </a:solidFill>
                <a:cs typeface="+mn-cs"/>
              </a:rPr>
              <a:t>II</a:t>
            </a:r>
            <a:r>
              <a:rPr lang="en-US" sz="2800" b="1">
                <a:solidFill>
                  <a:schemeClr val="bg1"/>
                </a:solidFill>
                <a:cs typeface="+mn-cs"/>
              </a:rPr>
              <a:t>I</a:t>
            </a:r>
            <a:r>
              <a:rPr lang="ro-RO" sz="2800" b="1">
                <a:solidFill>
                  <a:schemeClr val="bg1"/>
                </a:solidFill>
                <a:cs typeface="+mn-cs"/>
              </a:rPr>
              <a:t>. Rom</a:t>
            </a:r>
            <a:r>
              <a:rPr lang="hu-HU" sz="2800" b="1">
                <a:solidFill>
                  <a:schemeClr val="bg1"/>
                </a:solidFill>
                <a:cs typeface="+mn-cs"/>
              </a:rPr>
              <a:t>ániai Madarászfutam</a:t>
            </a:r>
          </a:p>
          <a:p>
            <a:pPr algn="ctr">
              <a:spcBef>
                <a:spcPct val="50000"/>
              </a:spcBef>
              <a:defRPr/>
            </a:pPr>
            <a:r>
              <a:rPr lang="hu-HU" sz="2800" b="1">
                <a:solidFill>
                  <a:schemeClr val="bg1"/>
                </a:solidFill>
                <a:cs typeface="+mn-cs"/>
              </a:rPr>
              <a:t>Al II</a:t>
            </a:r>
            <a:r>
              <a:rPr lang="en-US" sz="2800" b="1">
                <a:solidFill>
                  <a:schemeClr val="bg1"/>
                </a:solidFill>
                <a:cs typeface="+mn-cs"/>
              </a:rPr>
              <a:t>I</a:t>
            </a:r>
            <a:r>
              <a:rPr lang="hu-HU" sz="2800" b="1">
                <a:solidFill>
                  <a:schemeClr val="bg1"/>
                </a:solidFill>
                <a:cs typeface="+mn-cs"/>
              </a:rPr>
              <a:t>-lea Maraton Ornitologic din Rom</a:t>
            </a:r>
            <a:r>
              <a:rPr lang="ro-RO" sz="2800" b="1">
                <a:solidFill>
                  <a:schemeClr val="bg1"/>
                </a:solidFill>
                <a:cs typeface="+mn-cs"/>
              </a:rPr>
              <a:t>â</a:t>
            </a:r>
            <a:r>
              <a:rPr lang="hu-HU" sz="2800" b="1">
                <a:solidFill>
                  <a:schemeClr val="bg1"/>
                </a:solidFill>
                <a:cs typeface="+mn-cs"/>
              </a:rPr>
              <a:t>nia</a:t>
            </a:r>
            <a:endParaRPr lang="en-US" sz="2800" b="1">
              <a:solidFill>
                <a:schemeClr val="bg1"/>
              </a:solidFill>
              <a:cs typeface="+mn-cs"/>
            </a:endParaRPr>
          </a:p>
        </p:txBody>
      </p:sp>
      <p:pic>
        <p:nvPicPr>
          <p:cNvPr id="3072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6481763"/>
            <a:ext cx="1258887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9" name="Rectangle 9"/>
          <p:cNvSpPr>
            <a:spLocks noChangeArrowheads="1"/>
          </p:cNvSpPr>
          <p:nvPr/>
        </p:nvSpPr>
        <p:spPr bwMode="auto">
          <a:xfrm>
            <a:off x="0" y="6078538"/>
            <a:ext cx="7740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ro-RO" b="1">
                <a:solidFill>
                  <a:schemeClr val="bg1"/>
                </a:solidFill>
                <a:cs typeface="+mn-cs"/>
              </a:rPr>
              <a:t>Metodologie de inventariere și de monitorizare a populațiilor de ciuvică (</a:t>
            </a:r>
            <a:r>
              <a:rPr lang="ro-RO" b="1" i="1">
                <a:solidFill>
                  <a:schemeClr val="bg1"/>
                </a:solidFill>
                <a:cs typeface="+mn-cs"/>
              </a:rPr>
              <a:t>Glaucidium passerinum</a:t>
            </a:r>
            <a:r>
              <a:rPr lang="ro-RO" b="1">
                <a:solidFill>
                  <a:schemeClr val="bg1"/>
                </a:solidFill>
                <a:cs typeface="+mn-cs"/>
              </a:rPr>
              <a:t>) în România</a:t>
            </a:r>
            <a:r>
              <a:rPr lang="hu-HU">
                <a:solidFill>
                  <a:schemeClr val="bg1"/>
                </a:solidFill>
                <a:cs typeface="+mn-cs"/>
              </a:rPr>
              <a:t> </a:t>
            </a:r>
          </a:p>
        </p:txBody>
      </p:sp>
      <p:pic>
        <p:nvPicPr>
          <p:cNvPr id="3072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453188"/>
            <a:ext cx="147637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12" descr="uralibagol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4213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13" descr="macskabagol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0"/>
            <a:ext cx="827087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94" name="Rectangle 14"/>
          <p:cNvSpPr>
            <a:spLocks noChangeArrowheads="1"/>
          </p:cNvSpPr>
          <p:nvPr/>
        </p:nvSpPr>
        <p:spPr bwMode="auto">
          <a:xfrm>
            <a:off x="0" y="6216650"/>
            <a:ext cx="74088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sq-AL" b="1" dirty="0">
                <a:solidFill>
                  <a:srgbClr val="000000"/>
                </a:solidFill>
                <a:cs typeface="+mn-cs"/>
              </a:rPr>
              <a:t>Metodologia de recensământ</a:t>
            </a:r>
            <a:r>
              <a:rPr lang="ro-RO" b="1" dirty="0">
                <a:solidFill>
                  <a:srgbClr val="000000"/>
                </a:solidFill>
                <a:cs typeface="+mn-cs"/>
              </a:rPr>
              <a:t> a huhurezului mare (</a:t>
            </a:r>
            <a:r>
              <a:rPr lang="ro-RO" b="1" i="1" dirty="0">
                <a:solidFill>
                  <a:srgbClr val="000000"/>
                </a:solidFill>
                <a:cs typeface="+mn-cs"/>
              </a:rPr>
              <a:t>Strix uralensis</a:t>
            </a:r>
            <a:r>
              <a:rPr lang="ro-RO" b="1" dirty="0">
                <a:solidFill>
                  <a:srgbClr val="000000"/>
                </a:solidFill>
                <a:cs typeface="+mn-cs"/>
              </a:rPr>
              <a:t>) și a huhurezului mic (</a:t>
            </a:r>
            <a:r>
              <a:rPr lang="ro-RO" b="1" i="1" dirty="0">
                <a:solidFill>
                  <a:srgbClr val="000000"/>
                </a:solidFill>
                <a:cs typeface="+mn-cs"/>
              </a:rPr>
              <a:t>Strix aluco</a:t>
            </a:r>
            <a:r>
              <a:rPr lang="ro-RO" b="1" dirty="0">
                <a:solidFill>
                  <a:srgbClr val="000000"/>
                </a:solidFill>
                <a:cs typeface="+mn-cs"/>
              </a:rPr>
              <a:t>)</a:t>
            </a:r>
          </a:p>
        </p:txBody>
      </p:sp>
      <p:pic>
        <p:nvPicPr>
          <p:cNvPr id="30730" name="Picture 17" descr="Roman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0"/>
            <a:ext cx="5818188" cy="415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99" name="Text Box 19"/>
          <p:cNvSpPr txBox="1">
            <a:spLocks noChangeArrowheads="1"/>
          </p:cNvSpPr>
          <p:nvPr/>
        </p:nvSpPr>
        <p:spPr bwMode="auto">
          <a:xfrm>
            <a:off x="179388" y="4292600"/>
            <a:ext cx="6337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o-RO" b="1">
                <a:cs typeface="+mn-cs"/>
              </a:rPr>
              <a:t>Zona montană: 947 UTM –</a:t>
            </a:r>
            <a:r>
              <a:rPr lang="en-US" b="1">
                <a:cs typeface="+mn-cs"/>
              </a:rPr>
              <a:t>&gt;</a:t>
            </a:r>
            <a:r>
              <a:rPr lang="ro-RO" b="1">
                <a:cs typeface="+mn-cs"/>
              </a:rPr>
              <a:t> 38 </a:t>
            </a:r>
            <a:r>
              <a:rPr lang="en-US" b="1">
                <a:cs typeface="+mn-cs"/>
              </a:rPr>
              <a:t>cvadrate random</a:t>
            </a:r>
            <a:endParaRPr lang="hu-HU" sz="1200">
              <a:cs typeface="+mn-cs"/>
            </a:endParaRPr>
          </a:p>
        </p:txBody>
      </p:sp>
      <p:sp>
        <p:nvSpPr>
          <p:cNvPr id="97300" name="Text Box 20"/>
          <p:cNvSpPr txBox="1">
            <a:spLocks noChangeArrowheads="1"/>
          </p:cNvSpPr>
          <p:nvPr/>
        </p:nvSpPr>
        <p:spPr bwMode="auto">
          <a:xfrm>
            <a:off x="179388" y="4581525"/>
            <a:ext cx="6337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cs typeface="+mn-cs"/>
              </a:rPr>
              <a:t>Moldova</a:t>
            </a:r>
            <a:r>
              <a:rPr lang="ro-RO" b="1">
                <a:cs typeface="+mn-cs"/>
              </a:rPr>
              <a:t>: </a:t>
            </a:r>
            <a:r>
              <a:rPr lang="en-US" b="1">
                <a:cs typeface="+mn-cs"/>
              </a:rPr>
              <a:t>285</a:t>
            </a:r>
            <a:r>
              <a:rPr lang="ro-RO" b="1">
                <a:cs typeface="+mn-cs"/>
              </a:rPr>
              <a:t> UTM –</a:t>
            </a:r>
            <a:r>
              <a:rPr lang="en-US" b="1">
                <a:cs typeface="+mn-cs"/>
              </a:rPr>
              <a:t>&gt;</a:t>
            </a:r>
            <a:r>
              <a:rPr lang="ro-RO" b="1">
                <a:cs typeface="+mn-cs"/>
              </a:rPr>
              <a:t> </a:t>
            </a:r>
            <a:r>
              <a:rPr lang="en-US" b="1">
                <a:cs typeface="+mn-cs"/>
              </a:rPr>
              <a:t>12</a:t>
            </a:r>
            <a:r>
              <a:rPr lang="ro-RO" b="1">
                <a:cs typeface="+mn-cs"/>
              </a:rPr>
              <a:t> </a:t>
            </a:r>
            <a:r>
              <a:rPr lang="en-US" b="1">
                <a:cs typeface="+mn-cs"/>
              </a:rPr>
              <a:t>cvadrate random</a:t>
            </a:r>
            <a:endParaRPr lang="hu-HU" sz="1200">
              <a:cs typeface="+mn-cs"/>
            </a:endParaRPr>
          </a:p>
        </p:txBody>
      </p:sp>
      <p:sp>
        <p:nvSpPr>
          <p:cNvPr id="97301" name="Text Box 21"/>
          <p:cNvSpPr txBox="1">
            <a:spLocks noChangeArrowheads="1"/>
          </p:cNvSpPr>
          <p:nvPr/>
        </p:nvSpPr>
        <p:spPr bwMode="auto">
          <a:xfrm>
            <a:off x="179388" y="4941888"/>
            <a:ext cx="6337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cs typeface="+mn-cs"/>
              </a:rPr>
              <a:t>Trans</a:t>
            </a:r>
            <a:r>
              <a:rPr lang="ro-RO" b="1" dirty="0">
                <a:cs typeface="+mn-cs"/>
              </a:rPr>
              <a:t>. + </a:t>
            </a:r>
            <a:r>
              <a:rPr lang="en-US" b="1" dirty="0">
                <a:cs typeface="+mn-cs"/>
              </a:rPr>
              <a:t>C</a:t>
            </a:r>
            <a:r>
              <a:rPr lang="ro-RO" b="1" dirty="0">
                <a:cs typeface="+mn-cs"/>
              </a:rPr>
              <a:t>p.</a:t>
            </a:r>
            <a:r>
              <a:rPr lang="en-US" b="1" dirty="0">
                <a:cs typeface="+mn-cs"/>
              </a:rPr>
              <a:t>de Vest</a:t>
            </a:r>
            <a:r>
              <a:rPr lang="ro-RO" b="1" dirty="0">
                <a:cs typeface="+mn-cs"/>
              </a:rPr>
              <a:t>: </a:t>
            </a:r>
            <a:r>
              <a:rPr lang="en-US" b="1" dirty="0">
                <a:cs typeface="+mn-cs"/>
              </a:rPr>
              <a:t>452</a:t>
            </a:r>
            <a:r>
              <a:rPr lang="ro-RO" b="1" dirty="0">
                <a:cs typeface="+mn-cs"/>
              </a:rPr>
              <a:t> UTM –</a:t>
            </a:r>
            <a:r>
              <a:rPr lang="en-US" b="1" dirty="0">
                <a:cs typeface="+mn-cs"/>
              </a:rPr>
              <a:t>&gt;</a:t>
            </a:r>
            <a:r>
              <a:rPr lang="ro-RO" b="1" dirty="0">
                <a:cs typeface="+mn-cs"/>
              </a:rPr>
              <a:t> </a:t>
            </a:r>
            <a:r>
              <a:rPr lang="en-US" b="1" dirty="0">
                <a:cs typeface="+mn-cs"/>
              </a:rPr>
              <a:t>1</a:t>
            </a:r>
            <a:r>
              <a:rPr lang="ro-RO" b="1" dirty="0">
                <a:cs typeface="+mn-cs"/>
              </a:rPr>
              <a:t>8 </a:t>
            </a:r>
            <a:r>
              <a:rPr lang="en-US" b="1" dirty="0" err="1">
                <a:cs typeface="+mn-cs"/>
              </a:rPr>
              <a:t>cvadrate</a:t>
            </a:r>
            <a:r>
              <a:rPr lang="en-US" b="1" dirty="0">
                <a:cs typeface="+mn-cs"/>
              </a:rPr>
              <a:t> random</a:t>
            </a:r>
            <a:endParaRPr lang="hu-HU" sz="1200" dirty="0">
              <a:cs typeface="+mn-cs"/>
            </a:endParaRPr>
          </a:p>
        </p:txBody>
      </p:sp>
      <p:sp>
        <p:nvSpPr>
          <p:cNvPr id="97302" name="Text Box 22"/>
          <p:cNvSpPr txBox="1">
            <a:spLocks noChangeArrowheads="1"/>
          </p:cNvSpPr>
          <p:nvPr/>
        </p:nvSpPr>
        <p:spPr bwMode="auto">
          <a:xfrm>
            <a:off x="179388" y="5300663"/>
            <a:ext cx="64087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o-RO" b="1">
                <a:cs typeface="+mn-cs"/>
              </a:rPr>
              <a:t>Dobrogea: 137 UTM –</a:t>
            </a:r>
            <a:r>
              <a:rPr lang="en-US" b="1">
                <a:cs typeface="+mn-cs"/>
              </a:rPr>
              <a:t>&gt;</a:t>
            </a:r>
            <a:r>
              <a:rPr lang="ro-RO" b="1">
                <a:cs typeface="+mn-cs"/>
              </a:rPr>
              <a:t> 6 </a:t>
            </a:r>
            <a:r>
              <a:rPr lang="en-US" b="1">
                <a:cs typeface="+mn-cs"/>
              </a:rPr>
              <a:t>cvadrate random</a:t>
            </a:r>
            <a:endParaRPr lang="hu-HU" sz="1200">
              <a:cs typeface="+mn-cs"/>
            </a:endParaRPr>
          </a:p>
        </p:txBody>
      </p:sp>
      <p:sp>
        <p:nvSpPr>
          <p:cNvPr id="97303" name="Text Box 23"/>
          <p:cNvSpPr txBox="1">
            <a:spLocks noChangeArrowheads="1"/>
          </p:cNvSpPr>
          <p:nvPr/>
        </p:nvSpPr>
        <p:spPr bwMode="auto">
          <a:xfrm>
            <a:off x="179388" y="5661025"/>
            <a:ext cx="6480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o-RO" b="1">
                <a:cs typeface="+mn-cs"/>
              </a:rPr>
              <a:t>Câmpia Română: 521 UTM –</a:t>
            </a:r>
            <a:r>
              <a:rPr lang="en-US" b="1">
                <a:cs typeface="+mn-cs"/>
              </a:rPr>
              <a:t>&gt;</a:t>
            </a:r>
            <a:r>
              <a:rPr lang="ro-RO" b="1">
                <a:cs typeface="+mn-cs"/>
              </a:rPr>
              <a:t> 21 </a:t>
            </a:r>
            <a:r>
              <a:rPr lang="en-US" b="1">
                <a:cs typeface="+mn-cs"/>
              </a:rPr>
              <a:t>cvadrate random</a:t>
            </a:r>
            <a:endParaRPr lang="hu-HU" sz="1200">
              <a:cs typeface="+mn-cs"/>
            </a:endParaRPr>
          </a:p>
        </p:txBody>
      </p:sp>
      <p:pic>
        <p:nvPicPr>
          <p:cNvPr id="30736" name="Picture 24" descr="185820-6d947c497b2d55632c198d53eda67ff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938" y="3213100"/>
            <a:ext cx="2532062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7" name="Picture 26" descr="180302-b17ffaa5f2ae365e7b8a7032c286569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49275"/>
            <a:ext cx="1528762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89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1763713" y="5013325"/>
            <a:ext cx="57610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000" b="1">
                <a:solidFill>
                  <a:schemeClr val="bg1"/>
                </a:solidFill>
                <a:cs typeface="+mn-cs"/>
              </a:rPr>
              <a:t>Mil</a:t>
            </a:r>
            <a:r>
              <a:rPr lang="hu-HU" sz="2000" b="1">
                <a:solidFill>
                  <a:schemeClr val="bg1"/>
                </a:solidFill>
                <a:cs typeface="+mn-cs"/>
              </a:rPr>
              <a:t>yen madár van a képen</a:t>
            </a:r>
            <a:r>
              <a:rPr lang="ro-RO" sz="2000" b="1">
                <a:solidFill>
                  <a:schemeClr val="bg1"/>
                </a:solidFill>
                <a:cs typeface="+mn-cs"/>
              </a:rPr>
              <a:t> </a:t>
            </a:r>
            <a:r>
              <a:rPr lang="en-GB" sz="2000" b="1">
                <a:solidFill>
                  <a:schemeClr val="bg1"/>
                </a:solidFill>
                <a:cs typeface="+mn-cs"/>
              </a:rPr>
              <a:t>?</a:t>
            </a:r>
            <a:endParaRPr lang="hu-HU" sz="2000" b="1">
              <a:solidFill>
                <a:schemeClr val="bg1"/>
              </a:solidFill>
              <a:cs typeface="+mn-cs"/>
            </a:endParaRPr>
          </a:p>
          <a:p>
            <a:pPr algn="ctr">
              <a:spcBef>
                <a:spcPct val="50000"/>
              </a:spcBef>
              <a:defRPr/>
            </a:pPr>
            <a:r>
              <a:rPr lang="hu-HU" sz="2000" b="1">
                <a:solidFill>
                  <a:schemeClr val="bg1"/>
                </a:solidFill>
                <a:cs typeface="+mn-cs"/>
              </a:rPr>
              <a:t>Ce </a:t>
            </a:r>
            <a:r>
              <a:rPr lang="ro-RO" sz="2000" b="1">
                <a:solidFill>
                  <a:schemeClr val="bg1"/>
                </a:solidFill>
                <a:cs typeface="+mn-cs"/>
              </a:rPr>
              <a:t>pasăre este pe poză </a:t>
            </a:r>
            <a:r>
              <a:rPr lang="en-GB" sz="2000" b="1">
                <a:solidFill>
                  <a:schemeClr val="bg1"/>
                </a:solidFill>
                <a:cs typeface="+mn-cs"/>
              </a:rPr>
              <a:t>?</a:t>
            </a:r>
            <a:endParaRPr lang="en-US" sz="2000" b="1">
              <a:solidFill>
                <a:schemeClr val="bg1"/>
              </a:solidFill>
              <a:cs typeface="+mn-cs"/>
            </a:endParaRPr>
          </a:p>
        </p:txBody>
      </p:sp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1258888" y="6381750"/>
            <a:ext cx="8137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o-RO" sz="1400" b="1" i="1">
                <a:solidFill>
                  <a:schemeClr val="bg1"/>
                </a:solidFill>
                <a:cs typeface="+mn-cs"/>
              </a:rPr>
              <a:t>Daróczi J. Szilárd –</a:t>
            </a:r>
            <a:r>
              <a:rPr lang="en-GB" sz="1400" b="1" i="1">
                <a:solidFill>
                  <a:schemeClr val="bg1"/>
                </a:solidFill>
                <a:cs typeface="+mn-cs"/>
              </a:rPr>
              <a:t> </a:t>
            </a:r>
            <a:r>
              <a:rPr lang="ro-RO" sz="1400" b="1" i="1">
                <a:solidFill>
                  <a:schemeClr val="bg1"/>
                </a:solidFill>
                <a:cs typeface="+mn-cs"/>
              </a:rPr>
              <a:t>“MILVUS</a:t>
            </a:r>
            <a:r>
              <a:rPr lang="en-GB" sz="1400" b="1" i="1">
                <a:solidFill>
                  <a:schemeClr val="bg1"/>
                </a:solidFill>
                <a:cs typeface="+mn-cs"/>
              </a:rPr>
              <a:t> Group</a:t>
            </a:r>
            <a:r>
              <a:rPr lang="ro-RO" sz="1400" b="1" i="1">
                <a:solidFill>
                  <a:schemeClr val="bg1"/>
                </a:solidFill>
                <a:cs typeface="+mn-cs"/>
              </a:rPr>
              <a:t>”</a:t>
            </a:r>
            <a:r>
              <a:rPr lang="ro-RO">
                <a:solidFill>
                  <a:schemeClr val="bg1"/>
                </a:solidFill>
                <a:cs typeface="+mn-cs"/>
              </a:rPr>
              <a:t> 		          	           </a:t>
            </a:r>
            <a:r>
              <a:rPr lang="ro-RO" i="1" u="sng">
                <a:solidFill>
                  <a:schemeClr val="bg1"/>
                </a:solidFill>
                <a:cs typeface="+mn-cs"/>
              </a:rPr>
              <a:t>www.milvus.ro</a:t>
            </a:r>
            <a:endParaRPr lang="en-US" i="1" u="sng">
              <a:solidFill>
                <a:schemeClr val="bg1"/>
              </a:solidFill>
              <a:cs typeface="+mn-cs"/>
            </a:endParaRPr>
          </a:p>
        </p:txBody>
      </p:sp>
      <p:sp>
        <p:nvSpPr>
          <p:cNvPr id="98311" name="Text Box 7"/>
          <p:cNvSpPr txBox="1">
            <a:spLocks noChangeArrowheads="1"/>
          </p:cNvSpPr>
          <p:nvPr/>
        </p:nvSpPr>
        <p:spPr bwMode="auto">
          <a:xfrm>
            <a:off x="900113" y="115888"/>
            <a:ext cx="7272337" cy="1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o-RO" sz="2800" b="1">
                <a:solidFill>
                  <a:schemeClr val="bg1"/>
                </a:solidFill>
                <a:cs typeface="+mn-cs"/>
              </a:rPr>
              <a:t>II</a:t>
            </a:r>
            <a:r>
              <a:rPr lang="en-US" sz="2800" b="1">
                <a:solidFill>
                  <a:schemeClr val="bg1"/>
                </a:solidFill>
                <a:cs typeface="+mn-cs"/>
              </a:rPr>
              <a:t>I</a:t>
            </a:r>
            <a:r>
              <a:rPr lang="ro-RO" sz="2800" b="1">
                <a:solidFill>
                  <a:schemeClr val="bg1"/>
                </a:solidFill>
                <a:cs typeface="+mn-cs"/>
              </a:rPr>
              <a:t>. Rom</a:t>
            </a:r>
            <a:r>
              <a:rPr lang="hu-HU" sz="2800" b="1">
                <a:solidFill>
                  <a:schemeClr val="bg1"/>
                </a:solidFill>
                <a:cs typeface="+mn-cs"/>
              </a:rPr>
              <a:t>ániai Madarászfutam</a:t>
            </a:r>
          </a:p>
          <a:p>
            <a:pPr algn="ctr">
              <a:spcBef>
                <a:spcPct val="50000"/>
              </a:spcBef>
              <a:defRPr/>
            </a:pPr>
            <a:r>
              <a:rPr lang="hu-HU" sz="2800" b="1">
                <a:solidFill>
                  <a:schemeClr val="bg1"/>
                </a:solidFill>
                <a:cs typeface="+mn-cs"/>
              </a:rPr>
              <a:t>Al II</a:t>
            </a:r>
            <a:r>
              <a:rPr lang="en-US" sz="2800" b="1">
                <a:solidFill>
                  <a:schemeClr val="bg1"/>
                </a:solidFill>
                <a:cs typeface="+mn-cs"/>
              </a:rPr>
              <a:t>I</a:t>
            </a:r>
            <a:r>
              <a:rPr lang="hu-HU" sz="2800" b="1">
                <a:solidFill>
                  <a:schemeClr val="bg1"/>
                </a:solidFill>
                <a:cs typeface="+mn-cs"/>
              </a:rPr>
              <a:t>-lea Maraton Ornitologic din Rom</a:t>
            </a:r>
            <a:r>
              <a:rPr lang="ro-RO" sz="2800" b="1">
                <a:solidFill>
                  <a:schemeClr val="bg1"/>
                </a:solidFill>
                <a:cs typeface="+mn-cs"/>
              </a:rPr>
              <a:t>â</a:t>
            </a:r>
            <a:r>
              <a:rPr lang="hu-HU" sz="2800" b="1">
                <a:solidFill>
                  <a:schemeClr val="bg1"/>
                </a:solidFill>
                <a:cs typeface="+mn-cs"/>
              </a:rPr>
              <a:t>nia</a:t>
            </a:r>
            <a:endParaRPr lang="en-US" sz="2800" b="1">
              <a:solidFill>
                <a:schemeClr val="bg1"/>
              </a:solidFill>
              <a:cs typeface="+mn-cs"/>
            </a:endParaRPr>
          </a:p>
        </p:txBody>
      </p:sp>
      <p:pic>
        <p:nvPicPr>
          <p:cNvPr id="3174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6481763"/>
            <a:ext cx="1258887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13" name="Rectangle 9"/>
          <p:cNvSpPr>
            <a:spLocks noChangeArrowheads="1"/>
          </p:cNvSpPr>
          <p:nvPr/>
        </p:nvSpPr>
        <p:spPr bwMode="auto">
          <a:xfrm>
            <a:off x="0" y="6078538"/>
            <a:ext cx="7740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ro-RO" b="1">
                <a:solidFill>
                  <a:schemeClr val="bg1"/>
                </a:solidFill>
                <a:cs typeface="+mn-cs"/>
              </a:rPr>
              <a:t>Metodologie de inventariere și de monitorizare a populațiilor de ciuvică (</a:t>
            </a:r>
            <a:r>
              <a:rPr lang="ro-RO" b="1" i="1">
                <a:solidFill>
                  <a:schemeClr val="bg1"/>
                </a:solidFill>
                <a:cs typeface="+mn-cs"/>
              </a:rPr>
              <a:t>Glaucidium passerinum</a:t>
            </a:r>
            <a:r>
              <a:rPr lang="ro-RO" b="1">
                <a:solidFill>
                  <a:schemeClr val="bg1"/>
                </a:solidFill>
                <a:cs typeface="+mn-cs"/>
              </a:rPr>
              <a:t>) în România</a:t>
            </a:r>
            <a:r>
              <a:rPr lang="hu-HU">
                <a:solidFill>
                  <a:schemeClr val="bg1"/>
                </a:solidFill>
                <a:cs typeface="+mn-cs"/>
              </a:rPr>
              <a:t> </a:t>
            </a:r>
          </a:p>
        </p:txBody>
      </p:sp>
      <p:pic>
        <p:nvPicPr>
          <p:cNvPr id="3175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453188"/>
            <a:ext cx="147637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12" descr="uralibagol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4213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13" descr="macskabagol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0"/>
            <a:ext cx="827087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15" descr="1 negyze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188913"/>
            <a:ext cx="4810125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8" descr="200919-7e3c9b39ff0e06787673e207ecf16cc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196975"/>
            <a:ext cx="3059112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18" name="Rectangle 14"/>
          <p:cNvSpPr>
            <a:spLocks noChangeArrowheads="1"/>
          </p:cNvSpPr>
          <p:nvPr/>
        </p:nvSpPr>
        <p:spPr bwMode="auto">
          <a:xfrm>
            <a:off x="0" y="6216650"/>
            <a:ext cx="74088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sq-AL" b="1" dirty="0">
                <a:solidFill>
                  <a:srgbClr val="000000"/>
                </a:solidFill>
                <a:cs typeface="+mn-cs"/>
              </a:rPr>
              <a:t>Metodologia de recensământ</a:t>
            </a:r>
            <a:r>
              <a:rPr lang="ro-RO" b="1" dirty="0">
                <a:solidFill>
                  <a:srgbClr val="000000"/>
                </a:solidFill>
                <a:cs typeface="+mn-cs"/>
              </a:rPr>
              <a:t> a huhurezului mare (</a:t>
            </a:r>
            <a:r>
              <a:rPr lang="ro-RO" b="1" i="1" dirty="0">
                <a:solidFill>
                  <a:srgbClr val="000000"/>
                </a:solidFill>
                <a:cs typeface="+mn-cs"/>
              </a:rPr>
              <a:t>Strix uralensis</a:t>
            </a:r>
            <a:r>
              <a:rPr lang="ro-RO" b="1" dirty="0">
                <a:solidFill>
                  <a:srgbClr val="000000"/>
                </a:solidFill>
                <a:cs typeface="+mn-cs"/>
              </a:rPr>
              <a:t>) și a huhurezului mic (</a:t>
            </a:r>
            <a:r>
              <a:rPr lang="ro-RO" b="1" i="1" dirty="0">
                <a:solidFill>
                  <a:srgbClr val="000000"/>
                </a:solidFill>
                <a:cs typeface="+mn-cs"/>
              </a:rPr>
              <a:t>Strix aluco</a:t>
            </a:r>
            <a:r>
              <a:rPr lang="ro-RO" b="1" dirty="0">
                <a:solidFill>
                  <a:srgbClr val="000000"/>
                </a:solidFill>
                <a:cs typeface="+mn-cs"/>
              </a:rPr>
              <a:t>)</a:t>
            </a:r>
          </a:p>
        </p:txBody>
      </p:sp>
      <p:pic>
        <p:nvPicPr>
          <p:cNvPr id="31756" name="Picture 23" descr="ural-owl-7010-l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789363"/>
            <a:ext cx="3059112" cy="203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28" name="Text Box 24"/>
          <p:cNvSpPr txBox="1">
            <a:spLocks noChangeArrowheads="1"/>
          </p:cNvSpPr>
          <p:nvPr/>
        </p:nvSpPr>
        <p:spPr bwMode="auto">
          <a:xfrm>
            <a:off x="323850" y="5229225"/>
            <a:ext cx="5545138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o-RO" sz="2400" b="1" dirty="0">
                <a:cs typeface="+mn-cs"/>
              </a:rPr>
              <a:t>- fiecare cvadrat conține 15 puncte, din care 10 puncte sunt obligatorii</a:t>
            </a:r>
            <a:endParaRPr lang="hu-HU" sz="2400" b="1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70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6481763"/>
            <a:ext cx="1258887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453188"/>
            <a:ext cx="147637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12" descr="uralibagol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4213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13" descr="macskabagol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0"/>
            <a:ext cx="827087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16" descr="236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138"/>
            <a:ext cx="1912938" cy="290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45" name="Text Box 17"/>
          <p:cNvSpPr txBox="1">
            <a:spLocks noChangeArrowheads="1"/>
          </p:cNvSpPr>
          <p:nvPr/>
        </p:nvSpPr>
        <p:spPr bwMode="auto">
          <a:xfrm>
            <a:off x="684213" y="0"/>
            <a:ext cx="7559675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b="1" dirty="0">
                <a:solidFill>
                  <a:srgbClr val="000000"/>
                </a:solidFill>
                <a:cs typeface="+mn-cs"/>
              </a:rPr>
              <a:t>Metodologia recensământului și </a:t>
            </a:r>
            <a:r>
              <a:rPr lang="ro-RO" b="1" dirty="0">
                <a:solidFill>
                  <a:srgbClr val="000000"/>
                </a:solidFill>
                <a:cs typeface="+mn-cs"/>
              </a:rPr>
              <a:t>metoda de lucru</a:t>
            </a:r>
            <a:endParaRPr lang="hu-HU" b="1" dirty="0">
              <a:solidFill>
                <a:srgbClr val="000000"/>
              </a:solidFill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hu-H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9346" name="Text Box 18"/>
          <p:cNvSpPr txBox="1">
            <a:spLocks noChangeArrowheads="1"/>
          </p:cNvSpPr>
          <p:nvPr/>
        </p:nvSpPr>
        <p:spPr bwMode="auto">
          <a:xfrm>
            <a:off x="684213" y="549275"/>
            <a:ext cx="84597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o-RO" b="1">
                <a:solidFill>
                  <a:srgbClr val="000000"/>
                </a:solidFill>
                <a:cs typeface="+mn-cs"/>
              </a:rPr>
              <a:t>- Este indicat ca punctele să fi parcurse înaintea efectuării recensă-mântului, în timpul zilei </a:t>
            </a:r>
            <a:endParaRPr lang="hu-HU" b="1">
              <a:solidFill>
                <a:srgbClr val="000000"/>
              </a:solidFill>
              <a:cs typeface="+mn-cs"/>
            </a:endParaRPr>
          </a:p>
        </p:txBody>
      </p:sp>
      <p:sp>
        <p:nvSpPr>
          <p:cNvPr id="99347" name="Text Box 19"/>
          <p:cNvSpPr txBox="1">
            <a:spLocks noChangeArrowheads="1"/>
          </p:cNvSpPr>
          <p:nvPr/>
        </p:nvSpPr>
        <p:spPr bwMode="auto">
          <a:xfrm>
            <a:off x="0" y="1341438"/>
            <a:ext cx="89646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o-RO" b="1">
                <a:solidFill>
                  <a:srgbClr val="000000"/>
                </a:solidFill>
                <a:cs typeface="+mn-cs"/>
              </a:rPr>
              <a:t>- dacă locația punctului nu este accesibil, se alege un alt loc potrivit la o distanță mai mică de 300 m</a:t>
            </a:r>
            <a:endParaRPr lang="hu-HU" b="1">
              <a:solidFill>
                <a:srgbClr val="000000"/>
              </a:solidFill>
              <a:cs typeface="+mn-cs"/>
            </a:endParaRPr>
          </a:p>
        </p:txBody>
      </p:sp>
      <p:sp>
        <p:nvSpPr>
          <p:cNvPr id="99348" name="Text Box 20"/>
          <p:cNvSpPr txBox="1">
            <a:spLocks noChangeArrowheads="1"/>
          </p:cNvSpPr>
          <p:nvPr/>
        </p:nvSpPr>
        <p:spPr bwMode="auto">
          <a:xfrm>
            <a:off x="1979613" y="1989138"/>
            <a:ext cx="7308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o-RO" b="1">
                <a:solidFill>
                  <a:srgbClr val="000000"/>
                </a:solidFill>
                <a:cs typeface="+mn-cs"/>
              </a:rPr>
              <a:t>- recensământul va avea loc în perioada 15 octombrie - 25 martie</a:t>
            </a:r>
            <a:endParaRPr lang="hu-HU" b="1">
              <a:solidFill>
                <a:srgbClr val="000000"/>
              </a:solidFill>
              <a:cs typeface="+mn-cs"/>
            </a:endParaRPr>
          </a:p>
        </p:txBody>
      </p:sp>
      <p:sp>
        <p:nvSpPr>
          <p:cNvPr id="99349" name="Text Box 21"/>
          <p:cNvSpPr txBox="1">
            <a:spLocks noChangeArrowheads="1"/>
          </p:cNvSpPr>
          <p:nvPr/>
        </p:nvSpPr>
        <p:spPr bwMode="auto">
          <a:xfrm>
            <a:off x="1979613" y="2492375"/>
            <a:ext cx="73453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o-RO" b="1" dirty="0">
                <a:solidFill>
                  <a:srgbClr val="000000"/>
                </a:solidFill>
                <a:cs typeface="+mn-cs"/>
              </a:rPr>
              <a:t>- observațiile trebuie efectuate seara/noaptea în condiții</a:t>
            </a:r>
            <a:r>
              <a:rPr lang="en-US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b="1" dirty="0" err="1">
                <a:solidFill>
                  <a:srgbClr val="000000"/>
                </a:solidFill>
                <a:cs typeface="+mn-cs"/>
              </a:rPr>
              <a:t>meteo</a:t>
            </a:r>
            <a:r>
              <a:rPr lang="ro-RO" b="1" dirty="0">
                <a:solidFill>
                  <a:srgbClr val="000000"/>
                </a:solidFill>
                <a:cs typeface="+mn-cs"/>
              </a:rPr>
              <a:t> favorabile (vânt </a:t>
            </a:r>
            <a:r>
              <a:rPr lang="en-US" b="1" dirty="0">
                <a:solidFill>
                  <a:srgbClr val="000000"/>
                </a:solidFill>
                <a:cs typeface="+mn-cs"/>
              </a:rPr>
              <a:t>&lt;/= </a:t>
            </a:r>
            <a:r>
              <a:rPr lang="ro-RO" b="1" dirty="0">
                <a:solidFill>
                  <a:srgbClr val="000000"/>
                </a:solidFill>
                <a:cs typeface="+mn-cs"/>
              </a:rPr>
              <a:t>3 la scara Beaufort) </a:t>
            </a:r>
            <a:endParaRPr lang="hu-HU" b="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9350" name="Rectangle 22"/>
          <p:cNvSpPr>
            <a:spLocks noChangeArrowheads="1"/>
          </p:cNvSpPr>
          <p:nvPr/>
        </p:nvSpPr>
        <p:spPr bwMode="auto">
          <a:xfrm>
            <a:off x="1979613" y="3213100"/>
            <a:ext cx="700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000000"/>
                </a:solidFill>
                <a:cs typeface="+mn-cs"/>
              </a:rPr>
              <a:t>- o</a:t>
            </a:r>
            <a:r>
              <a:rPr lang="ro-RO" b="1">
                <a:solidFill>
                  <a:srgbClr val="000000"/>
                </a:solidFill>
                <a:cs typeface="+mn-cs"/>
              </a:rPr>
              <a:t>bservațiile vor fi efectuate de echipe de câte două persoane</a:t>
            </a:r>
            <a:r>
              <a:rPr lang="hu-HU">
                <a:solidFill>
                  <a:srgbClr val="000000"/>
                </a:solidFill>
                <a:cs typeface="+mn-cs"/>
              </a:rPr>
              <a:t> </a:t>
            </a:r>
          </a:p>
        </p:txBody>
      </p:sp>
      <p:sp>
        <p:nvSpPr>
          <p:cNvPr id="99352" name="Rectangle 24"/>
          <p:cNvSpPr>
            <a:spLocks noChangeArrowheads="1"/>
          </p:cNvSpPr>
          <p:nvPr/>
        </p:nvSpPr>
        <p:spPr bwMode="auto">
          <a:xfrm>
            <a:off x="1979613" y="4581525"/>
            <a:ext cx="666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000000"/>
                </a:solidFill>
                <a:cs typeface="+mn-cs"/>
              </a:rPr>
              <a:t>- t</a:t>
            </a:r>
            <a:r>
              <a:rPr lang="ro-RO" b="1">
                <a:solidFill>
                  <a:srgbClr val="000000"/>
                </a:solidFill>
                <a:cs typeface="+mn-cs"/>
              </a:rPr>
              <a:t>rebuie recunoscute toate tipurile de voce a speciilor țintă</a:t>
            </a:r>
            <a:r>
              <a:rPr lang="hu-HU">
                <a:solidFill>
                  <a:srgbClr val="000000"/>
                </a:solidFill>
                <a:cs typeface="+mn-cs"/>
              </a:rPr>
              <a:t> </a:t>
            </a:r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1979613" y="3644900"/>
            <a:ext cx="705643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  <a:cs typeface="+mn-cs"/>
              </a:rPr>
              <a:t>- 5 </a:t>
            </a:r>
            <a:r>
              <a:rPr lang="ro-RO" b="1" dirty="0">
                <a:solidFill>
                  <a:srgbClr val="000000"/>
                </a:solidFill>
                <a:cs typeface="+mn-cs"/>
              </a:rPr>
              <a:t>minute de play-back a vocii teritoriale a </a:t>
            </a:r>
            <a:r>
              <a:rPr lang="en-US" b="1" i="1" dirty="0">
                <a:solidFill>
                  <a:srgbClr val="000000"/>
                </a:solidFill>
                <a:cs typeface="+mn-cs"/>
              </a:rPr>
              <a:t>S. </a:t>
            </a:r>
            <a:r>
              <a:rPr lang="en-US" b="1" i="1" dirty="0" err="1">
                <a:solidFill>
                  <a:srgbClr val="000000"/>
                </a:solidFill>
                <a:cs typeface="+mn-cs"/>
              </a:rPr>
              <a:t>aluco</a:t>
            </a:r>
            <a:r>
              <a:rPr lang="en-US" b="1" dirty="0">
                <a:solidFill>
                  <a:srgbClr val="000000"/>
                </a:solidFill>
                <a:cs typeface="+mn-cs"/>
              </a:rPr>
              <a:t>, </a:t>
            </a:r>
            <a:r>
              <a:rPr lang="en-US" b="1" dirty="0" err="1">
                <a:solidFill>
                  <a:srgbClr val="000000"/>
                </a:solidFill>
                <a:cs typeface="+mn-cs"/>
              </a:rPr>
              <a:t>urmat</a:t>
            </a:r>
            <a:r>
              <a:rPr lang="en-US" b="1" dirty="0">
                <a:solidFill>
                  <a:srgbClr val="000000"/>
                </a:solidFill>
                <a:cs typeface="+mn-cs"/>
              </a:rPr>
              <a:t> de </a:t>
            </a:r>
            <a:r>
              <a:rPr lang="ro-RO" b="1" dirty="0">
                <a:solidFill>
                  <a:srgbClr val="000000"/>
                </a:solidFill>
                <a:cs typeface="+mn-cs"/>
              </a:rPr>
              <a:t>2 minute de ascultare în liniște. Va urma 10 minute de play-back a vocii teritoriale a </a:t>
            </a:r>
            <a:r>
              <a:rPr lang="en-US" b="1" i="1" dirty="0">
                <a:solidFill>
                  <a:srgbClr val="000000"/>
                </a:solidFill>
                <a:cs typeface="+mn-cs"/>
              </a:rPr>
              <a:t>S. </a:t>
            </a:r>
            <a:r>
              <a:rPr lang="en-US" b="1" i="1" dirty="0" err="1">
                <a:solidFill>
                  <a:srgbClr val="000000"/>
                </a:solidFill>
                <a:cs typeface="+mn-cs"/>
              </a:rPr>
              <a:t>uralensis</a:t>
            </a:r>
            <a:r>
              <a:rPr lang="ro-RO" b="1" dirty="0">
                <a:solidFill>
                  <a:srgbClr val="000000"/>
                </a:solidFill>
                <a:cs typeface="+mn-cs"/>
              </a:rPr>
              <a:t> și 2 minute</a:t>
            </a:r>
            <a:r>
              <a:rPr lang="hu-HU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b="1" dirty="0" err="1">
                <a:solidFill>
                  <a:srgbClr val="000000"/>
                </a:solidFill>
                <a:cs typeface="+mn-cs"/>
              </a:rPr>
              <a:t>ascultare</a:t>
            </a:r>
            <a:r>
              <a:rPr lang="en-US" b="1" dirty="0">
                <a:solidFill>
                  <a:srgbClr val="000000"/>
                </a:solidFill>
                <a:cs typeface="+mn-cs"/>
              </a:rPr>
              <a:t> </a:t>
            </a:r>
            <a:endParaRPr lang="hu-HU" b="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0" y="5084763"/>
            <a:ext cx="91440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  <a:cs typeface="+mn-cs"/>
              </a:rPr>
              <a:t>- </a:t>
            </a:r>
            <a:r>
              <a:rPr lang="ro-RO" b="1" dirty="0">
                <a:solidFill>
                  <a:srgbClr val="000000"/>
                </a:solidFill>
                <a:cs typeface="+mn-cs"/>
              </a:rPr>
              <a:t>în cazul tuturor exemplarelor observate trebuie să estimăm distanța și direcția față de observator. Să marcăm această locație cu GPS-ul sau pe hartă. Exemplarul trebuie notat în locația unde a fost observată prima dată</a:t>
            </a:r>
            <a:r>
              <a:rPr lang="hu-HU" b="1" dirty="0">
                <a:solidFill>
                  <a:srgbClr val="000000"/>
                </a:solidFill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52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6" y="1591797"/>
            <a:ext cx="650505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800" dirty="0" smtClean="0">
                <a:solidFill>
                  <a:schemeClr val="accent6"/>
                </a:solidFill>
              </a:rPr>
              <a:t>Nevoia standardizării pentru monitorizarea </a:t>
            </a:r>
          </a:p>
          <a:p>
            <a:r>
              <a:rPr lang="ro-RO" sz="2800" dirty="0" smtClean="0">
                <a:solidFill>
                  <a:schemeClr val="accent6"/>
                </a:solidFill>
              </a:rPr>
              <a:t>		speciilor de păsări</a:t>
            </a:r>
            <a:endParaRPr lang="en-US" sz="2800" dirty="0">
              <a:solidFill>
                <a:schemeClr val="accent6"/>
              </a:solidFill>
            </a:endParaRPr>
          </a:p>
        </p:txBody>
      </p:sp>
      <p:sp>
        <p:nvSpPr>
          <p:cNvPr id="3" name="Line 8"/>
          <p:cNvSpPr>
            <a:spLocks noChangeShapeType="1"/>
          </p:cNvSpPr>
          <p:nvPr/>
        </p:nvSpPr>
        <p:spPr bwMode="auto">
          <a:xfrm>
            <a:off x="381000" y="1371600"/>
            <a:ext cx="8534400" cy="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171450"/>
            <a:ext cx="13017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540225"/>
              </p:ext>
            </p:extLst>
          </p:nvPr>
        </p:nvGraphicFramePr>
        <p:xfrm>
          <a:off x="7526338" y="152400"/>
          <a:ext cx="773112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r:id="rId4" imgW="2632320" imgH="3212280" progId="">
                  <p:embed/>
                </p:oleObj>
              </mc:Choice>
              <mc:Fallback>
                <p:oleObj r:id="rId4" imgW="2632320" imgH="32122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6338" y="152400"/>
                        <a:ext cx="773112" cy="108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13" y="196850"/>
            <a:ext cx="1160462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 descr="logo PO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0" y="400050"/>
            <a:ext cx="1331913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01_cnd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" y="6220869"/>
            <a:ext cx="1209675" cy="420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66"/>
          <a:stretch>
            <a:fillRect/>
          </a:stretch>
        </p:blipFill>
        <p:spPr bwMode="auto">
          <a:xfrm>
            <a:off x="6997148" y="6220869"/>
            <a:ext cx="2070652" cy="61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88873" y="3068960"/>
            <a:ext cx="83190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Tx/>
              <a:buAutoNum type="arabicPeriod"/>
              <a:defRPr/>
            </a:pPr>
            <a:r>
              <a:rPr lang="ro-RO" sz="2000" dirty="0" smtClean="0">
                <a:solidFill>
                  <a:srgbClr val="0070C0"/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Obligativitatea raportării la fiecare 6 ani. Prima raportare a României în 2013 </a:t>
            </a:r>
            <a:r>
              <a:rPr lang="en-US" sz="2000" dirty="0" smtClean="0"/>
              <a:t>(</a:t>
            </a:r>
            <a:r>
              <a:rPr lang="en-US" sz="2000" u="sng" dirty="0"/>
              <a:t>http://bd.eionet.europa.eu/activities/Reporting/Article_12/Reports_2013</a:t>
            </a:r>
            <a:r>
              <a:rPr lang="en-US" sz="2000" dirty="0" smtClean="0"/>
              <a:t>)</a:t>
            </a:r>
            <a:endParaRPr lang="ro-RO" sz="2000" dirty="0" smtClean="0">
              <a:solidFill>
                <a:srgbClr val="0070C0"/>
              </a:solidFill>
              <a:latin typeface="Candar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 defTabSz="914400">
              <a:defRPr/>
            </a:pPr>
            <a:endParaRPr lang="ro-RO" sz="2000" dirty="0" smtClean="0">
              <a:solidFill>
                <a:srgbClr val="0070C0"/>
              </a:solidFill>
              <a:latin typeface="Candar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 defTabSz="914400">
              <a:defRPr/>
            </a:pPr>
            <a:endParaRPr lang="ro-RO" sz="2000" dirty="0" smtClean="0">
              <a:solidFill>
                <a:srgbClr val="0070C0"/>
              </a:solidFill>
              <a:latin typeface="Candar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 defTabSz="914400">
              <a:defRPr/>
            </a:pPr>
            <a:r>
              <a:rPr lang="ro-RO" sz="2000" dirty="0" smtClean="0">
                <a:solidFill>
                  <a:srgbClr val="0070C0"/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2. Asigurarea compatibilității cu datele colectate de celelalte țări conform recomandărilor de pe portalul Comisiei Europene</a:t>
            </a:r>
          </a:p>
        </p:txBody>
      </p:sp>
    </p:spTree>
    <p:extLst>
      <p:ext uri="{BB962C8B-B14F-4D97-AF65-F5344CB8AC3E}">
        <p14:creationId xmlns:p14="http://schemas.microsoft.com/office/powerpoint/2010/main" val="29109290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746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rgbClr val="FFFFFF"/>
                </a:solidFill>
              </a:rPr>
              <a:t>Probleme</a:t>
            </a:r>
            <a:r>
              <a:rPr lang="en-US" dirty="0" smtClean="0">
                <a:solidFill>
                  <a:srgbClr val="FFFFFF"/>
                </a:solidFill>
              </a:rPr>
              <a:t> de </a:t>
            </a:r>
            <a:r>
              <a:rPr lang="en-US" dirty="0" err="1" smtClean="0">
                <a:solidFill>
                  <a:srgbClr val="FFFFFF"/>
                </a:solidFill>
              </a:rPr>
              <a:t>implementare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375" y="1412875"/>
            <a:ext cx="8229600" cy="11080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3000" dirty="0" err="1" smtClean="0">
                <a:solidFill>
                  <a:srgbClr val="FFFFFF"/>
                </a:solidFill>
              </a:rPr>
              <a:t>Număr</a:t>
            </a:r>
            <a:r>
              <a:rPr lang="en-US" sz="3000" dirty="0" smtClean="0">
                <a:solidFill>
                  <a:srgbClr val="FFFFFF"/>
                </a:solidFill>
              </a:rPr>
              <a:t> </a:t>
            </a:r>
            <a:r>
              <a:rPr lang="en-US" sz="3000" dirty="0" err="1" smtClean="0">
                <a:solidFill>
                  <a:srgbClr val="FFFFFF"/>
                </a:solidFill>
              </a:rPr>
              <a:t>insuficient</a:t>
            </a:r>
            <a:r>
              <a:rPr lang="en-US" sz="3000" dirty="0" smtClean="0">
                <a:solidFill>
                  <a:srgbClr val="FFFFFF"/>
                </a:solidFill>
              </a:rPr>
              <a:t> de </a:t>
            </a:r>
            <a:r>
              <a:rPr lang="en-US" sz="3000" dirty="0" err="1" smtClean="0">
                <a:solidFill>
                  <a:srgbClr val="FFFFFF"/>
                </a:solidFill>
              </a:rPr>
              <a:t>observatori</a:t>
            </a:r>
            <a:r>
              <a:rPr lang="en-US" sz="3000" dirty="0" smtClean="0">
                <a:solidFill>
                  <a:srgbClr val="FFFFFF"/>
                </a:solidFill>
              </a:rPr>
              <a:t> cu </a:t>
            </a:r>
            <a:r>
              <a:rPr lang="en-US" sz="3000" dirty="0" err="1" smtClean="0">
                <a:solidFill>
                  <a:srgbClr val="FFFFFF"/>
                </a:solidFill>
              </a:rPr>
              <a:t>experiență</a:t>
            </a:r>
            <a:r>
              <a:rPr lang="en-US" sz="3000" dirty="0" smtClean="0">
                <a:solidFill>
                  <a:srgbClr val="FFFFFF"/>
                </a:solidFill>
              </a:rPr>
              <a:t> – </a:t>
            </a:r>
            <a:r>
              <a:rPr lang="en-US" sz="3000" dirty="0" err="1" smtClean="0">
                <a:solidFill>
                  <a:srgbClr val="FFFFFF"/>
                </a:solidFill>
              </a:rPr>
              <a:t>nici</a:t>
            </a:r>
            <a:r>
              <a:rPr lang="en-US" sz="3000" dirty="0" smtClean="0">
                <a:solidFill>
                  <a:srgbClr val="FFFFFF"/>
                </a:solidFill>
              </a:rPr>
              <a:t> </a:t>
            </a:r>
            <a:r>
              <a:rPr lang="en-US" sz="3000" dirty="0" err="1" smtClean="0">
                <a:solidFill>
                  <a:srgbClr val="FFFFFF"/>
                </a:solidFill>
              </a:rPr>
              <a:t>voluntari</a:t>
            </a:r>
            <a:r>
              <a:rPr lang="en-US" sz="3000" dirty="0" smtClean="0">
                <a:solidFill>
                  <a:srgbClr val="FFFFFF"/>
                </a:solidFill>
              </a:rPr>
              <a:t>, </a:t>
            </a:r>
            <a:r>
              <a:rPr lang="en-US" sz="3000" dirty="0" err="1" smtClean="0">
                <a:solidFill>
                  <a:srgbClr val="FFFFFF"/>
                </a:solidFill>
              </a:rPr>
              <a:t>nici</a:t>
            </a:r>
            <a:r>
              <a:rPr lang="en-US" sz="3000" dirty="0" smtClean="0">
                <a:solidFill>
                  <a:srgbClr val="FFFFFF"/>
                </a:solidFill>
              </a:rPr>
              <a:t> “</a:t>
            </a:r>
            <a:r>
              <a:rPr lang="en-US" sz="3000" dirty="0" err="1" smtClean="0">
                <a:solidFill>
                  <a:srgbClr val="FFFFFF"/>
                </a:solidFill>
              </a:rPr>
              <a:t>mercenari</a:t>
            </a:r>
            <a:r>
              <a:rPr lang="en-US" sz="3000" dirty="0" smtClean="0">
                <a:solidFill>
                  <a:srgbClr val="FFFFFF"/>
                </a:solidFill>
              </a:rPr>
              <a:t>”</a:t>
            </a:r>
          </a:p>
          <a:p>
            <a:pPr marL="0" indent="0">
              <a:buFontTx/>
              <a:buNone/>
              <a:defRPr/>
            </a:pPr>
            <a:endParaRPr lang="en-US" sz="3000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33796" name="TextBox 3"/>
          <p:cNvSpPr txBox="1">
            <a:spLocks noChangeArrowheads="1"/>
          </p:cNvSpPr>
          <p:nvPr/>
        </p:nvSpPr>
        <p:spPr bwMode="auto">
          <a:xfrm>
            <a:off x="1403350" y="5192713"/>
            <a:ext cx="78486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000">
                <a:solidFill>
                  <a:srgbClr val="FFFFFF"/>
                </a:solidFill>
              </a:rPr>
              <a:t>Singura soluție: am apelat la experți din străinătate – totuși am dat prioritate celor din România.</a:t>
            </a:r>
          </a:p>
        </p:txBody>
      </p:sp>
      <p:sp>
        <p:nvSpPr>
          <p:cNvPr id="33797" name="TextBox 4"/>
          <p:cNvSpPr txBox="1">
            <a:spLocks noChangeArrowheads="1"/>
          </p:cNvSpPr>
          <p:nvPr/>
        </p:nvSpPr>
        <p:spPr bwMode="auto">
          <a:xfrm>
            <a:off x="1697038" y="4149725"/>
            <a:ext cx="74168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000">
                <a:solidFill>
                  <a:srgbClr val="FFFFFF"/>
                </a:solidFill>
              </a:rPr>
              <a:t>România nu era pregătită pentru acestă “</a:t>
            </a:r>
            <a:r>
              <a:rPr lang="en-US" altLang="ja-JP" sz="3000">
                <a:solidFill>
                  <a:srgbClr val="FFFFFF"/>
                </a:solidFill>
              </a:rPr>
              <a:t>nevoie</a:t>
            </a:r>
            <a:r>
              <a:rPr lang="en-US" sz="3000">
                <a:solidFill>
                  <a:srgbClr val="FFFFFF"/>
                </a:solidFill>
              </a:rPr>
              <a:t>”</a:t>
            </a:r>
            <a:r>
              <a:rPr lang="en-US" altLang="ja-JP" sz="3000">
                <a:solidFill>
                  <a:srgbClr val="FFFFFF"/>
                </a:solidFill>
              </a:rPr>
              <a:t> de experți.</a:t>
            </a:r>
            <a:endParaRPr lang="en-US" sz="3000">
              <a:solidFill>
                <a:srgbClr val="FFFFFF"/>
              </a:solidFill>
            </a:endParaRPr>
          </a:p>
        </p:txBody>
      </p:sp>
      <p:sp>
        <p:nvSpPr>
          <p:cNvPr id="33798" name="TextBox 5"/>
          <p:cNvSpPr txBox="1">
            <a:spLocks noChangeArrowheads="1"/>
          </p:cNvSpPr>
          <p:nvPr/>
        </p:nvSpPr>
        <p:spPr bwMode="auto">
          <a:xfrm>
            <a:off x="2700338" y="2781300"/>
            <a:ext cx="64436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000">
                <a:solidFill>
                  <a:srgbClr val="FFFFFF"/>
                </a:solidFill>
              </a:rPr>
              <a:t>Existența multor proiecte POS - cu </a:t>
            </a:r>
          </a:p>
          <a:p>
            <a:pPr eaLnBrk="1" hangingPunct="1"/>
            <a:r>
              <a:rPr lang="en-US" sz="3000">
                <a:solidFill>
                  <a:srgbClr val="FFFFFF"/>
                </a:solidFill>
              </a:rPr>
              <a:t>recensământ de păsări - în paralel.</a:t>
            </a:r>
          </a:p>
        </p:txBody>
      </p:sp>
    </p:spTree>
    <p:extLst>
      <p:ext uri="{BB962C8B-B14F-4D97-AF65-F5344CB8AC3E}">
        <p14:creationId xmlns:p14="http://schemas.microsoft.com/office/powerpoint/2010/main" val="254236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15913"/>
            <a:ext cx="8229600" cy="1143001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Probleme</a:t>
            </a:r>
            <a:r>
              <a:rPr lang="en-US" dirty="0" smtClean="0"/>
              <a:t> de </a:t>
            </a:r>
            <a:r>
              <a:rPr lang="en-US" dirty="0" err="1" smtClean="0"/>
              <a:t>implementare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628775"/>
            <a:ext cx="8229600" cy="2189163"/>
          </a:xfrm>
        </p:spPr>
        <p:txBody>
          <a:bodyPr/>
          <a:lstStyle/>
          <a:p>
            <a:pPr>
              <a:defRPr/>
            </a:pPr>
            <a:r>
              <a:rPr lang="en-US" sz="2800" dirty="0" err="1" smtClean="0"/>
              <a:t>Timp</a:t>
            </a:r>
            <a:r>
              <a:rPr lang="en-US" sz="2800" dirty="0" smtClean="0"/>
              <a:t> </a:t>
            </a:r>
            <a:r>
              <a:rPr lang="en-US" sz="2800" dirty="0" err="1" smtClean="0"/>
              <a:t>insuficient</a:t>
            </a:r>
            <a:r>
              <a:rPr lang="en-US" sz="2800" dirty="0" smtClean="0"/>
              <a:t> </a:t>
            </a:r>
          </a:p>
          <a:p>
            <a:pPr>
              <a:buFontTx/>
              <a:buChar char="-"/>
              <a:defRPr/>
            </a:pPr>
            <a:r>
              <a:rPr lang="en-US" sz="2800" dirty="0" smtClean="0"/>
              <a:t>2 </a:t>
            </a:r>
            <a:r>
              <a:rPr lang="en-US" sz="2800" dirty="0" err="1" smtClean="0"/>
              <a:t>ani</a:t>
            </a:r>
            <a:r>
              <a:rPr lang="en-US" sz="2800" dirty="0" smtClean="0"/>
              <a:t> </a:t>
            </a:r>
            <a:r>
              <a:rPr lang="en-US" sz="2800" dirty="0" err="1" smtClean="0"/>
              <a:t>pentru</a:t>
            </a:r>
            <a:r>
              <a:rPr lang="en-US" sz="2800" dirty="0" smtClean="0"/>
              <a:t> </a:t>
            </a:r>
            <a:r>
              <a:rPr lang="en-US" sz="2800" dirty="0" err="1" smtClean="0"/>
              <a:t>pregătirea</a:t>
            </a:r>
            <a:r>
              <a:rPr lang="en-US" sz="2800" dirty="0" smtClean="0"/>
              <a:t> </a:t>
            </a:r>
            <a:r>
              <a:rPr lang="en-US" sz="2800" dirty="0" err="1" smtClean="0"/>
              <a:t>metodologiilor</a:t>
            </a:r>
            <a:r>
              <a:rPr lang="en-US" sz="2800" dirty="0" smtClean="0"/>
              <a:t>, </a:t>
            </a:r>
            <a:r>
              <a:rPr lang="en-US" sz="2800" dirty="0" err="1" smtClean="0"/>
              <a:t>contractarea</a:t>
            </a:r>
            <a:r>
              <a:rPr lang="en-US" sz="2800" dirty="0" smtClean="0"/>
              <a:t> </a:t>
            </a:r>
            <a:r>
              <a:rPr lang="en-US" sz="2800" dirty="0" err="1" smtClean="0"/>
              <a:t>experților</a:t>
            </a:r>
            <a:r>
              <a:rPr lang="en-US" sz="2800" dirty="0" smtClean="0"/>
              <a:t>, </a:t>
            </a:r>
            <a:r>
              <a:rPr lang="en-US" sz="2800" dirty="0" err="1" smtClean="0"/>
              <a:t>realizarea</a:t>
            </a:r>
            <a:r>
              <a:rPr lang="en-US" sz="2800" dirty="0" smtClean="0"/>
              <a:t> </a:t>
            </a:r>
            <a:r>
              <a:rPr lang="en-US" sz="2800" dirty="0" err="1" smtClean="0"/>
              <a:t>recensământelor</a:t>
            </a:r>
            <a:r>
              <a:rPr lang="en-US" sz="2800" dirty="0" smtClean="0"/>
              <a:t>, </a:t>
            </a:r>
            <a:r>
              <a:rPr lang="en-US" sz="2800" dirty="0" err="1" smtClean="0"/>
              <a:t>interpretarea</a:t>
            </a:r>
            <a:r>
              <a:rPr lang="en-US" sz="2800" dirty="0" smtClean="0"/>
              <a:t> </a:t>
            </a:r>
            <a:r>
              <a:rPr lang="en-US" sz="2800" dirty="0" err="1" smtClean="0"/>
              <a:t>datelor</a:t>
            </a:r>
            <a:r>
              <a:rPr lang="en-US" sz="2800" dirty="0" smtClean="0"/>
              <a:t>, etc. </a:t>
            </a:r>
          </a:p>
        </p:txBody>
      </p:sp>
      <p:pic>
        <p:nvPicPr>
          <p:cNvPr id="3481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789363"/>
            <a:ext cx="3995738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539750" y="3860800"/>
            <a:ext cx="4572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3000"/>
              <a:t> Ideal ar fi apr. 4-5 ani perioadă în care s-ar fi putut realiza probabil toate recensământele cu experți din România </a:t>
            </a:r>
          </a:p>
        </p:txBody>
      </p:sp>
      <p:pic>
        <p:nvPicPr>
          <p:cNvPr id="3482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549275"/>
            <a:ext cx="2414588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96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Probleme</a:t>
            </a:r>
            <a:r>
              <a:rPr lang="en-US" dirty="0" smtClean="0"/>
              <a:t> de </a:t>
            </a:r>
            <a:r>
              <a:rPr lang="en-US" dirty="0" err="1" smtClean="0"/>
              <a:t>implementare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92400"/>
          </a:xfrm>
        </p:spPr>
        <p:txBody>
          <a:bodyPr/>
          <a:lstStyle/>
          <a:p>
            <a:pPr>
              <a:defRPr/>
            </a:pPr>
            <a:r>
              <a:rPr lang="en-US" sz="3000" dirty="0" smtClean="0"/>
              <a:t>C</a:t>
            </a:r>
            <a:r>
              <a:rPr lang="ro-RO" sz="3000" dirty="0" smtClean="0"/>
              <a:t>ăinii ciobănești </a:t>
            </a:r>
            <a:r>
              <a:rPr lang="en-US" sz="3000" dirty="0" smtClean="0"/>
              <a:t>–</a:t>
            </a:r>
            <a:r>
              <a:rPr lang="ro-RO" sz="3000" dirty="0" smtClean="0"/>
              <a:t> deși mai puțin problematic ca la CBM</a:t>
            </a:r>
          </a:p>
          <a:p>
            <a:pPr>
              <a:defRPr/>
            </a:pPr>
            <a:r>
              <a:rPr lang="en-US" sz="3000" dirty="0" smtClean="0"/>
              <a:t>P</a:t>
            </a:r>
            <a:r>
              <a:rPr lang="ro-RO" sz="3000" dirty="0" smtClean="0"/>
              <a:t>uncte la graniță - și ziua la răpitoare, dar și noaptea la bufnițe</a:t>
            </a:r>
            <a:r>
              <a:rPr lang="en-US" sz="3000" dirty="0" smtClean="0"/>
              <a:t> – </a:t>
            </a:r>
            <a:r>
              <a:rPr lang="en-US" sz="3000" dirty="0" err="1" smtClean="0"/>
              <a:t>grănicerii</a:t>
            </a:r>
            <a:r>
              <a:rPr lang="en-US" sz="3000" dirty="0" smtClean="0"/>
              <a:t> </a:t>
            </a:r>
            <a:r>
              <a:rPr lang="en-US" sz="3000" dirty="0" err="1" smtClean="0"/>
              <a:t>sunt</a:t>
            </a:r>
            <a:r>
              <a:rPr lang="en-US" sz="3000" dirty="0" smtClean="0"/>
              <a:t> </a:t>
            </a:r>
            <a:r>
              <a:rPr lang="en-US" sz="3000" dirty="0" err="1" smtClean="0"/>
              <a:t>suspicioși</a:t>
            </a:r>
            <a:r>
              <a:rPr lang="en-US" sz="3000" dirty="0" smtClean="0"/>
              <a:t> </a:t>
            </a:r>
            <a:r>
              <a:rPr lang="en-US" sz="3000" dirty="0" err="1" smtClean="0"/>
              <a:t>mai</a:t>
            </a:r>
            <a:r>
              <a:rPr lang="en-US" sz="3000" dirty="0" smtClean="0"/>
              <a:t> ales la </a:t>
            </a:r>
            <a:r>
              <a:rPr lang="en-US" sz="3000" dirty="0" err="1" smtClean="0"/>
              <a:t>frontierele</a:t>
            </a:r>
            <a:r>
              <a:rPr lang="en-US" sz="3000" dirty="0" smtClean="0"/>
              <a:t> non-EU</a:t>
            </a:r>
          </a:p>
          <a:p>
            <a:pPr>
              <a:defRPr/>
            </a:pPr>
            <a:endParaRPr lang="en-US" sz="3000" dirty="0"/>
          </a:p>
        </p:txBody>
      </p:sp>
      <p:pic>
        <p:nvPicPr>
          <p:cNvPr id="35843" name="Picture 5" descr="PANO_20140720_12252285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2963"/>
            <a:ext cx="91440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120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Probleme</a:t>
            </a:r>
            <a:r>
              <a:rPr lang="en-US" dirty="0" smtClean="0"/>
              <a:t> de </a:t>
            </a:r>
            <a:r>
              <a:rPr lang="en-US" dirty="0" err="1" smtClean="0"/>
              <a:t>implementare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36638"/>
          </a:xfrm>
        </p:spPr>
        <p:txBody>
          <a:bodyPr/>
          <a:lstStyle/>
          <a:p>
            <a:pPr>
              <a:defRPr/>
            </a:pPr>
            <a:r>
              <a:rPr lang="en-US" sz="3000" dirty="0" err="1" smtClean="0"/>
              <a:t>Rapița</a:t>
            </a:r>
            <a:r>
              <a:rPr lang="en-US" sz="3000" dirty="0" smtClean="0"/>
              <a:t> la </a:t>
            </a:r>
            <a:r>
              <a:rPr lang="en-US" sz="3000" dirty="0" err="1" smtClean="0"/>
              <a:t>punctele</a:t>
            </a:r>
            <a:r>
              <a:rPr lang="en-US" sz="3000" dirty="0" smtClean="0"/>
              <a:t> de CBM</a:t>
            </a:r>
            <a:endParaRPr lang="en-US" sz="3000" dirty="0"/>
          </a:p>
        </p:txBody>
      </p:sp>
      <p:pic>
        <p:nvPicPr>
          <p:cNvPr id="3686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357563"/>
            <a:ext cx="4464050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4716463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97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3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000" dirty="0" err="1" smtClean="0"/>
              <a:t>Probleme</a:t>
            </a:r>
            <a:r>
              <a:rPr lang="en-US" sz="4000" dirty="0" smtClean="0"/>
              <a:t> de </a:t>
            </a:r>
            <a:r>
              <a:rPr lang="en-US" sz="4000" dirty="0" err="1" smtClean="0"/>
              <a:t>implementare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5253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3000" dirty="0" err="1" smtClean="0"/>
              <a:t>Multe</a:t>
            </a:r>
            <a:r>
              <a:rPr lang="en-US" sz="3000" dirty="0" smtClean="0"/>
              <a:t> </a:t>
            </a:r>
            <a:r>
              <a:rPr lang="en-US" sz="3000" dirty="0" err="1" smtClean="0"/>
              <a:t>văi</a:t>
            </a:r>
            <a:r>
              <a:rPr lang="en-US" sz="3000" dirty="0" smtClean="0"/>
              <a:t> </a:t>
            </a:r>
            <a:r>
              <a:rPr lang="en-US" sz="3000" dirty="0" err="1" smtClean="0"/>
              <a:t>în</a:t>
            </a:r>
            <a:r>
              <a:rPr lang="en-US" sz="3000" dirty="0" smtClean="0"/>
              <a:t> </a:t>
            </a:r>
            <a:r>
              <a:rPr lang="en-US" sz="3000" dirty="0" err="1" smtClean="0"/>
              <a:t>munți</a:t>
            </a:r>
            <a:r>
              <a:rPr lang="en-US" sz="3000" dirty="0" smtClean="0"/>
              <a:t> </a:t>
            </a:r>
            <a:r>
              <a:rPr lang="en-US" sz="3000" dirty="0" err="1" smtClean="0"/>
              <a:t>sunt</a:t>
            </a:r>
            <a:r>
              <a:rPr lang="en-US" sz="3000" dirty="0" smtClean="0"/>
              <a:t> cu </a:t>
            </a:r>
            <a:r>
              <a:rPr lang="en-US" sz="3000" dirty="0" err="1" smtClean="0"/>
              <a:t>bariere</a:t>
            </a:r>
            <a:r>
              <a:rPr lang="en-US" sz="3000" dirty="0" smtClean="0"/>
              <a:t> – </a:t>
            </a:r>
            <a:r>
              <a:rPr lang="en-US" sz="3000" dirty="0" err="1" smtClean="0"/>
              <a:t>foarte</a:t>
            </a:r>
            <a:r>
              <a:rPr lang="en-US" sz="3000" dirty="0" smtClean="0"/>
              <a:t> </a:t>
            </a:r>
            <a:r>
              <a:rPr lang="en-US" sz="3000" dirty="0" err="1" smtClean="0"/>
              <a:t>greu</a:t>
            </a:r>
            <a:r>
              <a:rPr lang="en-US" sz="3000" dirty="0" smtClean="0"/>
              <a:t> </a:t>
            </a:r>
            <a:r>
              <a:rPr lang="en-US" sz="3000" dirty="0" err="1" smtClean="0"/>
              <a:t>găsești</a:t>
            </a:r>
            <a:r>
              <a:rPr lang="en-US" sz="3000" dirty="0" smtClean="0"/>
              <a:t> </a:t>
            </a:r>
            <a:r>
              <a:rPr lang="en-US" sz="3000" dirty="0" err="1" smtClean="0"/>
              <a:t>paznicul</a:t>
            </a:r>
            <a:r>
              <a:rPr lang="en-US" sz="3000" dirty="0" smtClean="0"/>
              <a:t> de </a:t>
            </a:r>
            <a:r>
              <a:rPr lang="en-US" sz="3000" dirty="0" err="1" smtClean="0"/>
              <a:t>vânătoare</a:t>
            </a:r>
            <a:endParaRPr lang="en-US" sz="3000" dirty="0" smtClean="0"/>
          </a:p>
        </p:txBody>
      </p:sp>
      <p:pic>
        <p:nvPicPr>
          <p:cNvPr id="38915" name="Picture 3" descr="soromp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565400"/>
            <a:ext cx="4824413" cy="324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7950" y="2924175"/>
            <a:ext cx="9036050" cy="393382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3000" dirty="0" err="1">
                <a:latin typeface="+mn-lt"/>
                <a:ea typeface="+mn-ea"/>
              </a:rPr>
              <a:t>Dacă</a:t>
            </a:r>
            <a:r>
              <a:rPr lang="en-US" sz="3000" dirty="0">
                <a:latin typeface="+mn-lt"/>
                <a:ea typeface="+mn-ea"/>
              </a:rPr>
              <a:t> nu </a:t>
            </a:r>
            <a:r>
              <a:rPr lang="en-US" sz="3000" dirty="0" err="1">
                <a:latin typeface="+mn-lt"/>
                <a:ea typeface="+mn-ea"/>
              </a:rPr>
              <a:t>este</a:t>
            </a:r>
            <a:r>
              <a:rPr lang="en-US" sz="3000" dirty="0">
                <a:latin typeface="+mn-lt"/>
                <a:ea typeface="+mn-ea"/>
              </a:rPr>
              <a:t> </a:t>
            </a:r>
            <a:r>
              <a:rPr lang="en-US" sz="3000" dirty="0" err="1">
                <a:latin typeface="+mn-lt"/>
                <a:ea typeface="+mn-ea"/>
              </a:rPr>
              <a:t>barieră</a:t>
            </a:r>
            <a:r>
              <a:rPr lang="en-US" sz="3000" dirty="0">
                <a:latin typeface="+mn-lt"/>
                <a:ea typeface="+mn-ea"/>
              </a:rPr>
              <a:t> 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3000" dirty="0">
                <a:latin typeface="+mn-lt"/>
                <a:ea typeface="+mn-ea"/>
              </a:rPr>
              <a:t>– </a:t>
            </a:r>
            <a:r>
              <a:rPr lang="en-US" sz="3000" dirty="0" err="1">
                <a:latin typeface="+mn-lt"/>
                <a:ea typeface="+mn-ea"/>
              </a:rPr>
              <a:t>paznicul</a:t>
            </a:r>
            <a:r>
              <a:rPr lang="en-US" sz="3000" dirty="0">
                <a:latin typeface="+mn-lt"/>
                <a:ea typeface="+mn-ea"/>
              </a:rPr>
              <a:t> de </a:t>
            </a:r>
            <a:r>
              <a:rPr lang="en-US" sz="3000" dirty="0" err="1">
                <a:latin typeface="+mn-lt"/>
                <a:ea typeface="+mn-ea"/>
              </a:rPr>
              <a:t>vânătoare</a:t>
            </a:r>
            <a:endParaRPr lang="en-US" sz="3000" dirty="0">
              <a:latin typeface="+mn-lt"/>
              <a:ea typeface="+mn-ea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n-US" sz="3000" dirty="0">
                <a:latin typeface="+mn-lt"/>
                <a:ea typeface="+mn-ea"/>
              </a:rPr>
              <a:t> </a:t>
            </a:r>
            <a:r>
              <a:rPr lang="en-US" sz="3000" dirty="0" err="1">
                <a:latin typeface="+mn-lt"/>
                <a:ea typeface="+mn-ea"/>
              </a:rPr>
              <a:t>te</a:t>
            </a:r>
            <a:r>
              <a:rPr lang="en-US" sz="3000" dirty="0">
                <a:latin typeface="+mn-lt"/>
                <a:ea typeface="+mn-ea"/>
              </a:rPr>
              <a:t> “</a:t>
            </a:r>
            <a:r>
              <a:rPr lang="en-US" sz="3000" dirty="0" err="1">
                <a:latin typeface="+mn-lt"/>
                <a:ea typeface="+mn-ea"/>
              </a:rPr>
              <a:t>găsește</a:t>
            </a:r>
            <a:r>
              <a:rPr lang="en-US" sz="3000" dirty="0">
                <a:latin typeface="+mn-lt"/>
                <a:ea typeface="+mn-ea"/>
              </a:rPr>
              <a:t>” – </a:t>
            </a:r>
            <a:r>
              <a:rPr lang="en-US" sz="3000" dirty="0" err="1">
                <a:latin typeface="+mn-lt"/>
                <a:ea typeface="+mn-ea"/>
              </a:rPr>
              <a:t>crezând</a:t>
            </a:r>
            <a:endParaRPr lang="en-US" sz="3000" dirty="0">
              <a:latin typeface="+mn-lt"/>
              <a:ea typeface="+mn-ea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n-US" sz="3000" dirty="0">
                <a:latin typeface="+mn-lt"/>
                <a:ea typeface="+mn-ea"/>
              </a:rPr>
              <a:t> </a:t>
            </a:r>
            <a:r>
              <a:rPr lang="en-US" sz="3000" dirty="0" err="1">
                <a:latin typeface="+mn-lt"/>
                <a:ea typeface="+mn-ea"/>
              </a:rPr>
              <a:t>că</a:t>
            </a:r>
            <a:r>
              <a:rPr lang="en-US" sz="3000" dirty="0">
                <a:latin typeface="+mn-lt"/>
                <a:ea typeface="+mn-ea"/>
              </a:rPr>
              <a:t> </a:t>
            </a:r>
            <a:r>
              <a:rPr lang="en-US" sz="3000" dirty="0" err="1">
                <a:latin typeface="+mn-lt"/>
                <a:ea typeface="+mn-ea"/>
              </a:rPr>
              <a:t>ești</a:t>
            </a:r>
            <a:r>
              <a:rPr lang="en-US" sz="3000" dirty="0">
                <a:latin typeface="+mn-lt"/>
                <a:ea typeface="+mn-ea"/>
              </a:rPr>
              <a:t> </a:t>
            </a:r>
            <a:r>
              <a:rPr lang="en-US" sz="3000" dirty="0" err="1">
                <a:latin typeface="+mn-lt"/>
                <a:ea typeface="+mn-ea"/>
              </a:rPr>
              <a:t>braconier</a:t>
            </a:r>
            <a:r>
              <a:rPr lang="en-US" sz="3000" dirty="0">
                <a:latin typeface="+mn-lt"/>
                <a:ea typeface="+mn-ea"/>
              </a:rPr>
              <a:t>, </a:t>
            </a:r>
            <a:r>
              <a:rPr lang="en-US" sz="3000" dirty="0" err="1">
                <a:latin typeface="+mn-lt"/>
                <a:ea typeface="+mn-ea"/>
              </a:rPr>
              <a:t>ori</a:t>
            </a:r>
            <a:r>
              <a:rPr lang="en-US" sz="3000" dirty="0">
                <a:latin typeface="+mn-lt"/>
                <a:ea typeface="+mn-ea"/>
              </a:rPr>
              <a:t> 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3000" dirty="0" err="1">
                <a:latin typeface="+mn-lt"/>
                <a:ea typeface="+mn-ea"/>
              </a:rPr>
              <a:t>pădurarul</a:t>
            </a:r>
            <a:r>
              <a:rPr lang="en-US" sz="3000" dirty="0">
                <a:latin typeface="+mn-lt"/>
                <a:ea typeface="+mn-ea"/>
              </a:rPr>
              <a:t> </a:t>
            </a:r>
            <a:r>
              <a:rPr lang="en-US" sz="3000" dirty="0" err="1">
                <a:latin typeface="+mn-lt"/>
                <a:ea typeface="+mn-ea"/>
              </a:rPr>
              <a:t>crezând</a:t>
            </a:r>
            <a:r>
              <a:rPr lang="en-US" sz="3000" dirty="0">
                <a:latin typeface="+mn-lt"/>
                <a:ea typeface="+mn-ea"/>
              </a:rPr>
              <a:t> </a:t>
            </a:r>
            <a:r>
              <a:rPr lang="en-US" sz="3000" dirty="0" err="1">
                <a:latin typeface="+mn-lt"/>
                <a:ea typeface="+mn-ea"/>
              </a:rPr>
              <a:t>că</a:t>
            </a:r>
            <a:r>
              <a:rPr lang="en-US" sz="3000" dirty="0">
                <a:latin typeface="+mn-lt"/>
                <a:ea typeface="+mn-ea"/>
              </a:rPr>
              <a:t> 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3000" dirty="0" err="1" smtClean="0">
                <a:latin typeface="+mn-lt"/>
                <a:ea typeface="+mn-ea"/>
              </a:rPr>
              <a:t>furi</a:t>
            </a:r>
            <a:r>
              <a:rPr lang="en-US" sz="3000" dirty="0" smtClean="0">
                <a:latin typeface="+mn-lt"/>
                <a:ea typeface="+mn-ea"/>
              </a:rPr>
              <a:t> </a:t>
            </a:r>
            <a:r>
              <a:rPr lang="en-US" sz="3000" dirty="0" err="1" smtClean="0">
                <a:latin typeface="+mn-lt"/>
                <a:ea typeface="+mn-ea"/>
              </a:rPr>
              <a:t>paltin</a:t>
            </a:r>
            <a:r>
              <a:rPr lang="en-US" sz="3000" dirty="0" smtClean="0">
                <a:latin typeface="+mn-lt"/>
                <a:ea typeface="+mn-ea"/>
              </a:rPr>
              <a:t> de </a:t>
            </a:r>
            <a:r>
              <a:rPr lang="en-US" sz="3000" dirty="0" err="1" smtClean="0">
                <a:latin typeface="+mn-lt"/>
                <a:ea typeface="+mn-ea"/>
              </a:rPr>
              <a:t>munte</a:t>
            </a:r>
            <a:r>
              <a:rPr lang="en-US" sz="3000" dirty="0" smtClean="0">
                <a:latin typeface="+mn-lt"/>
                <a:ea typeface="+mn-ea"/>
              </a:rPr>
              <a:t>.</a:t>
            </a:r>
            <a:endParaRPr lang="en-US" sz="3000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4749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err="1" smtClean="0"/>
              <a:t>Probleme</a:t>
            </a:r>
            <a:r>
              <a:rPr lang="en-US" sz="4000" dirty="0" smtClean="0"/>
              <a:t> de </a:t>
            </a:r>
            <a:r>
              <a:rPr lang="en-US" sz="4000" dirty="0" err="1" smtClean="0"/>
              <a:t>implementare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12875"/>
            <a:ext cx="8291512" cy="1181100"/>
          </a:xfrm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  <a:defRPr/>
            </a:pPr>
            <a:r>
              <a:rPr lang="en-US" sz="2400" dirty="0" smtClean="0"/>
              <a:t>Schema de </a:t>
            </a:r>
            <a:r>
              <a:rPr lang="en-US" sz="2400" dirty="0" err="1" smtClean="0"/>
              <a:t>Strix</a:t>
            </a:r>
            <a:r>
              <a:rPr lang="en-US" sz="2400" dirty="0" smtClean="0"/>
              <a:t> - “car-killer” – </a:t>
            </a:r>
            <a:r>
              <a:rPr lang="en-US" sz="2400" dirty="0" err="1" smtClean="0"/>
              <a:t>metoda</a:t>
            </a:r>
            <a:r>
              <a:rPr lang="en-US" sz="2400" dirty="0" smtClean="0"/>
              <a:t> </a:t>
            </a:r>
            <a:r>
              <a:rPr lang="en-US" sz="2400" dirty="0" err="1" smtClean="0"/>
              <a:t>impunea</a:t>
            </a:r>
            <a:r>
              <a:rPr lang="en-US" sz="2400" dirty="0" smtClean="0"/>
              <a:t> </a:t>
            </a:r>
            <a:r>
              <a:rPr lang="en-US" sz="2400" dirty="0" err="1" smtClean="0"/>
              <a:t>necesitatea</a:t>
            </a:r>
            <a:r>
              <a:rPr lang="en-US" sz="2400" dirty="0" smtClean="0"/>
              <a:t> de a </a:t>
            </a:r>
            <a:r>
              <a:rPr lang="en-US" sz="2400" dirty="0" err="1" smtClean="0"/>
              <a:t>ajunge</a:t>
            </a:r>
            <a:r>
              <a:rPr lang="en-US" sz="2400" dirty="0" smtClean="0"/>
              <a:t> cu </a:t>
            </a:r>
            <a:r>
              <a:rPr lang="en-US" sz="2400" dirty="0" err="1" smtClean="0"/>
              <a:t>mașina</a:t>
            </a:r>
            <a:r>
              <a:rPr lang="en-US" sz="2400" dirty="0" smtClean="0"/>
              <a:t> </a:t>
            </a:r>
            <a:r>
              <a:rPr lang="en-US" sz="2400" dirty="0" err="1" smtClean="0"/>
              <a:t>în</a:t>
            </a:r>
            <a:r>
              <a:rPr lang="en-US" sz="2400" dirty="0" smtClean="0"/>
              <a:t> </a:t>
            </a:r>
            <a:r>
              <a:rPr lang="en-US" sz="2400" dirty="0" err="1" smtClean="0"/>
              <a:t>punct</a:t>
            </a:r>
            <a:r>
              <a:rPr lang="en-US" sz="2400" dirty="0"/>
              <a:t> </a:t>
            </a:r>
            <a:r>
              <a:rPr lang="en-US" sz="2400" dirty="0" smtClean="0"/>
              <a:t>(pt. a </a:t>
            </a:r>
            <a:r>
              <a:rPr lang="en-US" sz="2400" dirty="0" err="1" smtClean="0"/>
              <a:t>avea</a:t>
            </a:r>
            <a:r>
              <a:rPr lang="en-US" sz="2400" dirty="0" smtClean="0"/>
              <a:t> </a:t>
            </a:r>
            <a:r>
              <a:rPr lang="en-US" sz="2400" dirty="0" err="1" smtClean="0"/>
              <a:t>sonorizare</a:t>
            </a:r>
            <a:r>
              <a:rPr lang="en-US" sz="2400" dirty="0" smtClean="0"/>
              <a:t> </a:t>
            </a:r>
            <a:r>
              <a:rPr lang="en-US" sz="2400" dirty="0" err="1" smtClean="0"/>
              <a:t>maximă</a:t>
            </a:r>
            <a:r>
              <a:rPr lang="en-US" sz="2400" dirty="0" smtClean="0"/>
              <a:t>) </a:t>
            </a:r>
            <a:r>
              <a:rPr lang="en-US" sz="2400" dirty="0" err="1" smtClean="0"/>
              <a:t>iar</a:t>
            </a:r>
            <a:r>
              <a:rPr lang="en-US" sz="2400" dirty="0" smtClean="0"/>
              <a:t> </a:t>
            </a:r>
            <a:r>
              <a:rPr lang="en-US" sz="2400" dirty="0" err="1" smtClean="0"/>
              <a:t>acest</a:t>
            </a:r>
            <a:r>
              <a:rPr lang="en-US" sz="2400" dirty="0" smtClean="0"/>
              <a:t> </a:t>
            </a:r>
            <a:r>
              <a:rPr lang="en-US" sz="2400" dirty="0" err="1" smtClean="0"/>
              <a:t>lucru</a:t>
            </a:r>
            <a:r>
              <a:rPr lang="en-US" sz="2400" dirty="0" smtClean="0"/>
              <a:t> s-a </a:t>
            </a:r>
            <a:r>
              <a:rPr lang="en-US" sz="2400" dirty="0" err="1" smtClean="0"/>
              <a:t>dovedit</a:t>
            </a:r>
            <a:r>
              <a:rPr lang="en-US" sz="2400" dirty="0" smtClean="0"/>
              <a:t> a fi </a:t>
            </a:r>
            <a:r>
              <a:rPr lang="en-US" sz="2400" dirty="0" err="1" smtClean="0"/>
              <a:t>foarte</a:t>
            </a:r>
            <a:r>
              <a:rPr lang="en-US" sz="2400" dirty="0" smtClean="0"/>
              <a:t> </a:t>
            </a:r>
            <a:r>
              <a:rPr lang="en-US" sz="2400" dirty="0" err="1" smtClean="0"/>
              <a:t>greu</a:t>
            </a:r>
            <a:r>
              <a:rPr lang="en-US" sz="2400" dirty="0"/>
              <a:t> </a:t>
            </a:r>
            <a:r>
              <a:rPr lang="en-US" sz="2400" dirty="0" err="1" smtClean="0"/>
              <a:t>în</a:t>
            </a:r>
            <a:r>
              <a:rPr lang="en-US" sz="2400" dirty="0" smtClean="0"/>
              <a:t> </a:t>
            </a:r>
            <a:r>
              <a:rPr lang="en-US" sz="2400" dirty="0" err="1" smtClean="0"/>
              <a:t>unele</a:t>
            </a:r>
            <a:r>
              <a:rPr lang="en-US" sz="2400" dirty="0" smtClean="0"/>
              <a:t> </a:t>
            </a:r>
            <a:r>
              <a:rPr lang="en-US" sz="2400" dirty="0" err="1" smtClean="0"/>
              <a:t>cazuri</a:t>
            </a:r>
            <a:r>
              <a:rPr lang="en-US" sz="2400" dirty="0" smtClean="0"/>
              <a:t>. </a:t>
            </a:r>
          </a:p>
          <a:p>
            <a:pPr lvl="3">
              <a:defRPr/>
            </a:pPr>
            <a:endParaRPr lang="en-US" sz="2400" dirty="0"/>
          </a:p>
        </p:txBody>
      </p:sp>
      <p:pic>
        <p:nvPicPr>
          <p:cNvPr id="37891" name="Picture 4" descr="P11408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760663"/>
            <a:ext cx="5508625" cy="413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Rectangle 5"/>
          <p:cNvSpPr>
            <a:spLocks noChangeArrowheads="1"/>
          </p:cNvSpPr>
          <p:nvPr/>
        </p:nvSpPr>
        <p:spPr bwMode="auto">
          <a:xfrm>
            <a:off x="251520" y="4941888"/>
            <a:ext cx="316865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dirty="0"/>
              <a:t>La </a:t>
            </a:r>
            <a:r>
              <a:rPr lang="en-US" sz="2400" dirty="0" err="1"/>
              <a:t>noapte</a:t>
            </a:r>
            <a:r>
              <a:rPr lang="en-US" sz="2400" dirty="0"/>
              <a:t> “</a:t>
            </a:r>
            <a:r>
              <a:rPr lang="en-US" altLang="ja-JP" sz="2400" dirty="0" err="1"/>
              <a:t>te</a:t>
            </a:r>
            <a:r>
              <a:rPr lang="en-US" altLang="ja-JP" sz="2400" dirty="0"/>
              <a:t> </a:t>
            </a:r>
            <a:r>
              <a:rPr lang="en-US" altLang="ja-JP" sz="2400" dirty="0" err="1"/>
              <a:t>găsește</a:t>
            </a:r>
            <a:r>
              <a:rPr lang="en-US" sz="2400" dirty="0"/>
              <a:t>”</a:t>
            </a:r>
            <a:r>
              <a:rPr lang="en-US" altLang="ja-JP" sz="2400" dirty="0"/>
              <a:t> </a:t>
            </a:r>
            <a:r>
              <a:rPr lang="en-US" altLang="ja-JP" sz="2400" dirty="0" err="1"/>
              <a:t>paznicul</a:t>
            </a:r>
            <a:r>
              <a:rPr lang="en-US" altLang="ja-JP" sz="2400" dirty="0"/>
              <a:t> de </a:t>
            </a:r>
            <a:r>
              <a:rPr lang="en-US" altLang="ja-JP" sz="2400" dirty="0" err="1"/>
              <a:t>vânătoare</a:t>
            </a:r>
            <a:r>
              <a:rPr lang="en-US" altLang="ja-JP" sz="2400" dirty="0"/>
              <a:t>. </a:t>
            </a:r>
            <a:r>
              <a:rPr lang="en-US" altLang="ja-JP" sz="2400" dirty="0" err="1"/>
              <a:t>Dacă</a:t>
            </a:r>
            <a:r>
              <a:rPr lang="en-US" altLang="ja-JP" sz="2400" dirty="0"/>
              <a:t> </a:t>
            </a:r>
            <a:r>
              <a:rPr lang="en-US" altLang="ja-JP" sz="2400" dirty="0" err="1"/>
              <a:t>ai</a:t>
            </a:r>
            <a:r>
              <a:rPr lang="en-US" altLang="ja-JP" sz="2400" dirty="0"/>
              <a:t> </a:t>
            </a:r>
            <a:r>
              <a:rPr lang="en-US" altLang="ja-JP" sz="2400" dirty="0" err="1"/>
              <a:t>noroc</a:t>
            </a:r>
            <a:r>
              <a:rPr lang="en-US" altLang="ja-JP" sz="2400" dirty="0"/>
              <a:t> – </a:t>
            </a:r>
            <a:r>
              <a:rPr lang="en-US" altLang="ja-JP" sz="2400" dirty="0" err="1"/>
              <a:t>te</a:t>
            </a:r>
            <a:r>
              <a:rPr lang="en-US" altLang="ja-JP" sz="2400" dirty="0"/>
              <a:t> </a:t>
            </a:r>
            <a:r>
              <a:rPr lang="en-US" altLang="ja-JP" sz="2400" dirty="0" err="1"/>
              <a:t>crede</a:t>
            </a:r>
            <a:r>
              <a:rPr lang="en-US" altLang="ja-JP" sz="2400" dirty="0"/>
              <a:t>. </a:t>
            </a:r>
            <a:endParaRPr lang="en-US" sz="2400" dirty="0"/>
          </a:p>
        </p:txBody>
      </p:sp>
      <p:sp>
        <p:nvSpPr>
          <p:cNvPr id="37893" name="Rectangle 6"/>
          <p:cNvSpPr>
            <a:spLocks noChangeArrowheads="1"/>
          </p:cNvSpPr>
          <p:nvPr/>
        </p:nvSpPr>
        <p:spPr bwMode="auto">
          <a:xfrm>
            <a:off x="179512" y="3213100"/>
            <a:ext cx="352901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dirty="0" err="1"/>
              <a:t>Multe</a:t>
            </a:r>
            <a:r>
              <a:rPr lang="en-US" sz="2400" dirty="0"/>
              <a:t> </a:t>
            </a:r>
            <a:r>
              <a:rPr lang="en-US" sz="2400" dirty="0" err="1"/>
              <a:t>persoane</a:t>
            </a:r>
            <a:r>
              <a:rPr lang="en-US" sz="2400" dirty="0"/>
              <a:t> au </a:t>
            </a:r>
            <a:r>
              <a:rPr lang="en-US" sz="2400" dirty="0" err="1"/>
              <a:t>abandonat</a:t>
            </a:r>
            <a:r>
              <a:rPr lang="en-US" sz="2400" dirty="0"/>
              <a:t> </a:t>
            </a:r>
            <a:r>
              <a:rPr lang="en-US" sz="2400" dirty="0" err="1"/>
              <a:t>recensământul</a:t>
            </a:r>
            <a:r>
              <a:rPr lang="en-US" sz="2400" dirty="0"/>
              <a:t> din </a:t>
            </a:r>
            <a:r>
              <a:rPr lang="en-US" sz="2400" dirty="0" err="1"/>
              <a:t>această</a:t>
            </a:r>
            <a:r>
              <a:rPr lang="en-US" sz="2400" dirty="0"/>
              <a:t> </a:t>
            </a:r>
            <a:r>
              <a:rPr lang="en-US" sz="2400" dirty="0" err="1"/>
              <a:t>cauză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219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endParaRPr lang="hu-HU" smtClean="0">
              <a:cs typeface="+mj-cs"/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hu-HU" smtClean="0">
              <a:cs typeface="+mn-cs"/>
            </a:endParaRP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539750" y="3357563"/>
            <a:ext cx="820896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af-ZA" sz="2400" b="1">
                <a:solidFill>
                  <a:schemeClr val="bg1"/>
                </a:solidFill>
                <a:cs typeface="+mn-cs"/>
              </a:rPr>
              <a:t>Mystery Bird vet</a:t>
            </a:r>
            <a:r>
              <a:rPr lang="hu-HU" sz="2400" b="1">
                <a:solidFill>
                  <a:schemeClr val="bg1"/>
                </a:solidFill>
                <a:cs typeface="+mn-cs"/>
              </a:rPr>
              <a:t>élkedő</a:t>
            </a:r>
            <a:endParaRPr lang="af-ZA" sz="2400" b="1">
              <a:solidFill>
                <a:schemeClr val="bg1"/>
              </a:solidFill>
              <a:cs typeface="+mn-cs"/>
            </a:endParaRPr>
          </a:p>
          <a:p>
            <a:pPr algn="ctr">
              <a:spcBef>
                <a:spcPct val="50000"/>
              </a:spcBef>
              <a:defRPr/>
            </a:pPr>
            <a:r>
              <a:rPr lang="hu-HU" sz="2400" b="1">
                <a:solidFill>
                  <a:schemeClr val="bg1"/>
                </a:solidFill>
                <a:cs typeface="+mn-cs"/>
              </a:rPr>
              <a:t> </a:t>
            </a:r>
            <a:r>
              <a:rPr lang="af-ZA" sz="2400" b="1">
                <a:solidFill>
                  <a:schemeClr val="bg1"/>
                </a:solidFill>
                <a:cs typeface="+mn-cs"/>
              </a:rPr>
              <a:t>Concurs</a:t>
            </a:r>
            <a:r>
              <a:rPr lang="hu-HU" sz="2400" b="1">
                <a:solidFill>
                  <a:schemeClr val="bg1"/>
                </a:solidFill>
                <a:cs typeface="+mn-cs"/>
              </a:rPr>
              <a:t> </a:t>
            </a:r>
            <a:r>
              <a:rPr lang="af-ZA" sz="2400" b="1">
                <a:solidFill>
                  <a:schemeClr val="bg1"/>
                </a:solidFill>
                <a:cs typeface="+mn-cs"/>
              </a:rPr>
              <a:t>Mystery Bird</a:t>
            </a:r>
            <a:r>
              <a:rPr lang="af-ZA" sz="2400">
                <a:cs typeface="+mn-cs"/>
              </a:rPr>
              <a:t> </a:t>
            </a:r>
            <a:endParaRPr lang="af-ZA" sz="2400" b="1">
              <a:solidFill>
                <a:schemeClr val="bg1"/>
              </a:solidFill>
              <a:cs typeface="+mn-cs"/>
            </a:endParaRPr>
          </a:p>
          <a:p>
            <a:pPr algn="ctr">
              <a:spcBef>
                <a:spcPct val="50000"/>
              </a:spcBef>
              <a:defRPr/>
            </a:pPr>
            <a:r>
              <a:rPr lang="af-ZA" sz="2400" b="1">
                <a:solidFill>
                  <a:schemeClr val="bg1"/>
                </a:solidFill>
                <a:cs typeface="+mn-cs"/>
              </a:rPr>
              <a:t> </a:t>
            </a: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1763713" y="5013325"/>
            <a:ext cx="57610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000" b="1">
                <a:solidFill>
                  <a:schemeClr val="bg1"/>
                </a:solidFill>
                <a:cs typeface="+mn-cs"/>
              </a:rPr>
              <a:t>Mil</a:t>
            </a:r>
            <a:r>
              <a:rPr lang="hu-HU" sz="2000" b="1">
                <a:solidFill>
                  <a:schemeClr val="bg1"/>
                </a:solidFill>
                <a:cs typeface="+mn-cs"/>
              </a:rPr>
              <a:t>yen madár van a képen</a:t>
            </a:r>
            <a:r>
              <a:rPr lang="ro-RO" sz="2000" b="1">
                <a:solidFill>
                  <a:schemeClr val="bg1"/>
                </a:solidFill>
                <a:cs typeface="+mn-cs"/>
              </a:rPr>
              <a:t> </a:t>
            </a:r>
            <a:r>
              <a:rPr lang="en-GB" sz="2000" b="1">
                <a:solidFill>
                  <a:schemeClr val="bg1"/>
                </a:solidFill>
                <a:cs typeface="+mn-cs"/>
              </a:rPr>
              <a:t>?</a:t>
            </a:r>
            <a:endParaRPr lang="hu-HU" sz="2000" b="1">
              <a:solidFill>
                <a:schemeClr val="bg1"/>
              </a:solidFill>
              <a:cs typeface="+mn-cs"/>
            </a:endParaRPr>
          </a:p>
          <a:p>
            <a:pPr algn="ctr">
              <a:spcBef>
                <a:spcPct val="50000"/>
              </a:spcBef>
              <a:defRPr/>
            </a:pPr>
            <a:r>
              <a:rPr lang="hu-HU" sz="2000" b="1">
                <a:solidFill>
                  <a:schemeClr val="bg1"/>
                </a:solidFill>
                <a:cs typeface="+mn-cs"/>
              </a:rPr>
              <a:t>Ce </a:t>
            </a:r>
            <a:r>
              <a:rPr lang="ro-RO" sz="2000" b="1">
                <a:solidFill>
                  <a:schemeClr val="bg1"/>
                </a:solidFill>
                <a:cs typeface="+mn-cs"/>
              </a:rPr>
              <a:t>pasăre este pe poză </a:t>
            </a:r>
            <a:r>
              <a:rPr lang="en-GB" sz="2000" b="1">
                <a:solidFill>
                  <a:schemeClr val="bg1"/>
                </a:solidFill>
                <a:cs typeface="+mn-cs"/>
              </a:rPr>
              <a:t>?</a:t>
            </a:r>
            <a:endParaRPr lang="en-US" sz="2000" b="1">
              <a:solidFill>
                <a:schemeClr val="bg1"/>
              </a:solidFill>
              <a:cs typeface="+mn-cs"/>
            </a:endParaRPr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1258888" y="6381750"/>
            <a:ext cx="8137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o-RO" sz="1400" b="1" i="1">
                <a:solidFill>
                  <a:schemeClr val="bg1"/>
                </a:solidFill>
                <a:cs typeface="+mn-cs"/>
              </a:rPr>
              <a:t>Daróczi J. Szilárd –</a:t>
            </a:r>
            <a:r>
              <a:rPr lang="en-GB" sz="1400" b="1" i="1">
                <a:solidFill>
                  <a:schemeClr val="bg1"/>
                </a:solidFill>
                <a:cs typeface="+mn-cs"/>
              </a:rPr>
              <a:t> </a:t>
            </a:r>
            <a:r>
              <a:rPr lang="ro-RO" sz="1400" b="1" i="1">
                <a:solidFill>
                  <a:schemeClr val="bg1"/>
                </a:solidFill>
                <a:cs typeface="+mn-cs"/>
              </a:rPr>
              <a:t>“MILVUS</a:t>
            </a:r>
            <a:r>
              <a:rPr lang="en-GB" sz="1400" b="1" i="1">
                <a:solidFill>
                  <a:schemeClr val="bg1"/>
                </a:solidFill>
                <a:cs typeface="+mn-cs"/>
              </a:rPr>
              <a:t> Group</a:t>
            </a:r>
            <a:r>
              <a:rPr lang="ro-RO" sz="1400" b="1" i="1">
                <a:solidFill>
                  <a:schemeClr val="bg1"/>
                </a:solidFill>
                <a:cs typeface="+mn-cs"/>
              </a:rPr>
              <a:t>”</a:t>
            </a:r>
            <a:r>
              <a:rPr lang="ro-RO">
                <a:solidFill>
                  <a:schemeClr val="bg1"/>
                </a:solidFill>
                <a:cs typeface="+mn-cs"/>
              </a:rPr>
              <a:t> 		          	           </a:t>
            </a:r>
            <a:r>
              <a:rPr lang="ro-RO" i="1" u="sng">
                <a:solidFill>
                  <a:schemeClr val="bg1"/>
                </a:solidFill>
                <a:cs typeface="+mn-cs"/>
              </a:rPr>
              <a:t>www.milvus.ro</a:t>
            </a:r>
            <a:endParaRPr lang="en-US" i="1" u="sng">
              <a:solidFill>
                <a:schemeClr val="bg1"/>
              </a:solidFill>
              <a:cs typeface="+mn-cs"/>
            </a:endParaRPr>
          </a:p>
        </p:txBody>
      </p:sp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900113" y="115888"/>
            <a:ext cx="7272337" cy="1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o-RO" sz="2800" b="1">
                <a:solidFill>
                  <a:schemeClr val="bg1"/>
                </a:solidFill>
                <a:cs typeface="+mn-cs"/>
              </a:rPr>
              <a:t>II</a:t>
            </a:r>
            <a:r>
              <a:rPr lang="en-US" sz="2800" b="1">
                <a:solidFill>
                  <a:schemeClr val="bg1"/>
                </a:solidFill>
                <a:cs typeface="+mn-cs"/>
              </a:rPr>
              <a:t>I</a:t>
            </a:r>
            <a:r>
              <a:rPr lang="ro-RO" sz="2800" b="1">
                <a:solidFill>
                  <a:schemeClr val="bg1"/>
                </a:solidFill>
                <a:cs typeface="+mn-cs"/>
              </a:rPr>
              <a:t>. Rom</a:t>
            </a:r>
            <a:r>
              <a:rPr lang="hu-HU" sz="2800" b="1">
                <a:solidFill>
                  <a:schemeClr val="bg1"/>
                </a:solidFill>
                <a:cs typeface="+mn-cs"/>
              </a:rPr>
              <a:t>ániai Madarászfutam</a:t>
            </a:r>
          </a:p>
          <a:p>
            <a:pPr algn="ctr">
              <a:spcBef>
                <a:spcPct val="50000"/>
              </a:spcBef>
              <a:defRPr/>
            </a:pPr>
            <a:r>
              <a:rPr lang="hu-HU" sz="2800" b="1">
                <a:solidFill>
                  <a:schemeClr val="bg1"/>
                </a:solidFill>
                <a:cs typeface="+mn-cs"/>
              </a:rPr>
              <a:t>Al II</a:t>
            </a:r>
            <a:r>
              <a:rPr lang="en-US" sz="2800" b="1">
                <a:solidFill>
                  <a:schemeClr val="bg1"/>
                </a:solidFill>
                <a:cs typeface="+mn-cs"/>
              </a:rPr>
              <a:t>I</a:t>
            </a:r>
            <a:r>
              <a:rPr lang="hu-HU" sz="2800" b="1">
                <a:solidFill>
                  <a:schemeClr val="bg1"/>
                </a:solidFill>
                <a:cs typeface="+mn-cs"/>
              </a:rPr>
              <a:t>-lea Maraton Ornitologic din Rom</a:t>
            </a:r>
            <a:r>
              <a:rPr lang="ro-RO" sz="2800" b="1">
                <a:solidFill>
                  <a:schemeClr val="bg1"/>
                </a:solidFill>
                <a:cs typeface="+mn-cs"/>
              </a:rPr>
              <a:t>â</a:t>
            </a:r>
            <a:r>
              <a:rPr lang="hu-HU" sz="2800" b="1">
                <a:solidFill>
                  <a:schemeClr val="bg1"/>
                </a:solidFill>
                <a:cs typeface="+mn-cs"/>
              </a:rPr>
              <a:t>nia</a:t>
            </a:r>
            <a:endParaRPr lang="en-US" sz="2800" b="1">
              <a:solidFill>
                <a:schemeClr val="bg1"/>
              </a:solidFill>
              <a:cs typeface="+mn-cs"/>
            </a:endParaRPr>
          </a:p>
        </p:txBody>
      </p:sp>
      <p:pic>
        <p:nvPicPr>
          <p:cNvPr id="3994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66"/>
          <a:stretch>
            <a:fillRect/>
          </a:stretch>
        </p:blipFill>
        <p:spPr bwMode="auto">
          <a:xfrm>
            <a:off x="7885113" y="6481763"/>
            <a:ext cx="1258887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9" name="Rectangle 9"/>
          <p:cNvSpPr>
            <a:spLocks noChangeArrowheads="1"/>
          </p:cNvSpPr>
          <p:nvPr/>
        </p:nvSpPr>
        <p:spPr bwMode="auto">
          <a:xfrm>
            <a:off x="0" y="6078538"/>
            <a:ext cx="7740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ro-RO" b="1">
                <a:solidFill>
                  <a:schemeClr val="bg1"/>
                </a:solidFill>
                <a:cs typeface="+mn-cs"/>
              </a:rPr>
              <a:t>Metodologie de inventariere și de monitorizare a populațiilor de ciuvică (</a:t>
            </a:r>
            <a:r>
              <a:rPr lang="ro-RO" b="1" i="1">
                <a:solidFill>
                  <a:schemeClr val="bg1"/>
                </a:solidFill>
                <a:cs typeface="+mn-cs"/>
              </a:rPr>
              <a:t>Glaucidium passerinum</a:t>
            </a:r>
            <a:r>
              <a:rPr lang="ro-RO" b="1">
                <a:solidFill>
                  <a:schemeClr val="bg1"/>
                </a:solidFill>
                <a:cs typeface="+mn-cs"/>
              </a:rPr>
              <a:t>) în România</a:t>
            </a:r>
            <a:r>
              <a:rPr lang="hu-HU">
                <a:solidFill>
                  <a:schemeClr val="bg1"/>
                </a:solidFill>
                <a:cs typeface="+mn-cs"/>
              </a:rPr>
              <a:t> </a:t>
            </a:r>
          </a:p>
        </p:txBody>
      </p:sp>
      <p:pic>
        <p:nvPicPr>
          <p:cNvPr id="39945" name="Picture 10" descr="832867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6" name="Picture 20" descr="776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0"/>
            <a:ext cx="1655763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7" name="Picture 18" descr="uralow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0"/>
            <a:ext cx="100965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8" name="Picture 24" descr="attachmen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0"/>
            <a:ext cx="1655763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9" name="Picture 22" descr="ural_ow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0"/>
            <a:ext cx="9525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0" name="Picture 27" descr="100203-seurasaari-crop-rike488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0"/>
            <a:ext cx="9525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1" name="AutoShape 31" descr="Ural_Owl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9952" name="Picture 33" descr="ANd9GcSUqzC9mT2rBjIo1N2oCkaXFCPI7VgkqNlpHDOZ7lszaR4sH6RRF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0"/>
            <a:ext cx="1798637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3" name="Picture 29" descr="e4be0f844a390ddae1160cd5dfa1aef4Finlan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0"/>
            <a:ext cx="100965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4" name="Picture 36" descr="Ural Owl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0"/>
            <a:ext cx="835025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5" name="Picture 41" descr="10618606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68413"/>
            <a:ext cx="1439862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6" name="AutoShape 43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9957" name="Picture 16" descr="ural-owl-on-snowy-branch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988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8" name="Picture 45" descr="3931535_ori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268413"/>
            <a:ext cx="957262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9" name="Picture 46" descr="Varpuspollo_Fyvinkaa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9715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60" name="AutoShape 48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9961" name="Picture 52" descr="species-Glaucidium-passerinum-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268413"/>
            <a:ext cx="11382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62" name="Picture 54" descr="Eurasian_Pygmy-Owl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268413"/>
            <a:ext cx="122396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63" name="Picture 56" descr="eurasian_pygmy_owl_passerinum_3_jun_2011_oulu_finland_michael_schmitz3first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268413"/>
            <a:ext cx="10890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64" name="Picture 57" descr="_TGP2966_IBC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268413"/>
            <a:ext cx="101441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65" name="Picture 61" descr="350px-Eurasian_Pygmy-Owl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268413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66" name="Picture 60" descr="2808_Sparvuggla_Glaucidium_passerinum_Hogamalen_Smaland_20110311_1_1200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268413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67" name="Picture 65" descr="ural-owl-sf-1001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0"/>
            <a:ext cx="684212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68" name="Picture 63" descr="perched-pygmy-owl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1268413"/>
            <a:ext cx="82708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6" name="Text Box 66"/>
          <p:cNvSpPr txBox="1">
            <a:spLocks noChangeArrowheads="1"/>
          </p:cNvSpPr>
          <p:nvPr/>
        </p:nvSpPr>
        <p:spPr bwMode="auto">
          <a:xfrm>
            <a:off x="2195513" y="3357563"/>
            <a:ext cx="4681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o-RO" sz="2400" b="1">
                <a:cs typeface="+mn-cs"/>
              </a:rPr>
              <a:t>Vă mulțumesc pentru atenție !</a:t>
            </a:r>
            <a:endParaRPr lang="hu-HU" sz="2400" b="1">
              <a:cs typeface="+mn-cs"/>
            </a:endParaRPr>
          </a:p>
        </p:txBody>
      </p:sp>
      <p:pic>
        <p:nvPicPr>
          <p:cNvPr id="39970" name="Picture 69" descr="R400427_4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1525"/>
            <a:ext cx="100806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71" name="Picture 71" descr="tawny_owl_l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581525"/>
            <a:ext cx="93821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72" name="Picture 72" descr="download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581525"/>
            <a:ext cx="93821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73" name="Picture 74" descr="2783018_ori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581525"/>
            <a:ext cx="83343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74" name="Picture 75" descr="TawnyOwl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581525"/>
            <a:ext cx="10239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75" name="Picture 77" descr="1107182366182624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581525"/>
            <a:ext cx="7683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76" name="Picture 79" descr="tawnyowl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581525"/>
            <a:ext cx="817562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77" name="Picture 83" descr="ANd9GcT1v94i2mcjZRBU35pEk2WmuYNdJ5_jDzbR1FIunoxe1UNilaptRQ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581525"/>
            <a:ext cx="1439862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78" name="Picture 81" descr="Tawny-Owl-BI6DL7864SH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581525"/>
            <a:ext cx="82708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79" name="Picture 85" descr="Tawny_Owl___IV___Stock_by_KevLewis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4581525"/>
            <a:ext cx="7699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80" name="Picture 87" descr="20070510123833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563" y="4581525"/>
            <a:ext cx="70643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81" name="Picture 92" descr="h2ndkakk_0731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5734050"/>
            <a:ext cx="21590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82" name="Picture 93" descr="10206_Spurveugle_9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5734050"/>
            <a:ext cx="20891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83" name="Picture 89" descr="45685041_9faacbfc74_o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4050"/>
            <a:ext cx="190817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84" name="Picture 95" descr="TawnyOwl-KimTaylor-WP04782_crop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724525"/>
            <a:ext cx="2016125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85" name="Picture 97" descr="5016583778_59d28d0f56_z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238" y="5734050"/>
            <a:ext cx="1401762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289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381000" y="1371600"/>
            <a:ext cx="8534400" cy="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171450"/>
            <a:ext cx="13017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073819"/>
              </p:ext>
            </p:extLst>
          </p:nvPr>
        </p:nvGraphicFramePr>
        <p:xfrm>
          <a:off x="7526338" y="152400"/>
          <a:ext cx="773112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" r:id="rId4" imgW="2632320" imgH="3212280" progId="">
                  <p:embed/>
                </p:oleObj>
              </mc:Choice>
              <mc:Fallback>
                <p:oleObj r:id="rId4" imgW="2632320" imgH="32122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6338" y="152400"/>
                        <a:ext cx="773112" cy="108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13" y="196850"/>
            <a:ext cx="1160462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logo PO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0" y="400050"/>
            <a:ext cx="1331913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01_cnd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" y="6417326"/>
            <a:ext cx="1209675" cy="420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66"/>
          <a:stretch>
            <a:fillRect/>
          </a:stretch>
        </p:blipFill>
        <p:spPr bwMode="auto">
          <a:xfrm>
            <a:off x="6997148" y="6220869"/>
            <a:ext cx="2070652" cy="61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549445" y="1517303"/>
            <a:ext cx="83758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o-RO" sz="2000" dirty="0" smtClean="0">
                <a:solidFill>
                  <a:srgbClr val="0070C0"/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3. Folosirea grilajului de 10x10 km predefinit ETRS 1989 LAEA </a:t>
            </a:r>
            <a:endParaRPr lang="ro-RO" sz="2000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>
              <a:defRPr/>
            </a:pPr>
            <a:endParaRPr lang="ro-RO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7" name="Picture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43037" y="1872561"/>
            <a:ext cx="5901720" cy="4016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329086" y="5759204"/>
            <a:ext cx="85151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/>
              <a:t>Celulele de grilaj selectate pentru amplasarea locaţiilor de evaluare selectate din baza totală de celule </a:t>
            </a:r>
            <a:r>
              <a:rPr lang="ro-RO" dirty="0" smtClean="0"/>
              <a:t>posibile </a:t>
            </a:r>
            <a:r>
              <a:rPr lang="en-US" dirty="0"/>
              <a:t>(</a:t>
            </a:r>
            <a:r>
              <a:rPr lang="en-US" u="sng" dirty="0">
                <a:hlinkClick r:id="rId11"/>
              </a:rPr>
              <a:t>http://www.eionet.europa.eu/gis</a:t>
            </a:r>
            <a:r>
              <a:rPr lang="en-US" dirty="0"/>
              <a:t>). </a:t>
            </a:r>
          </a:p>
          <a:p>
            <a:r>
              <a:rPr lang="ro-RO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081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381000" y="1371600"/>
            <a:ext cx="8534400" cy="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171450"/>
            <a:ext cx="13017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9665249"/>
              </p:ext>
            </p:extLst>
          </p:nvPr>
        </p:nvGraphicFramePr>
        <p:xfrm>
          <a:off x="7526338" y="152400"/>
          <a:ext cx="773112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" r:id="rId4" imgW="2632320" imgH="3212280" progId="">
                  <p:embed/>
                </p:oleObj>
              </mc:Choice>
              <mc:Fallback>
                <p:oleObj r:id="rId4" imgW="2632320" imgH="32122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6338" y="152400"/>
                        <a:ext cx="773112" cy="108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13" y="196850"/>
            <a:ext cx="1160462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logo PO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0" y="400050"/>
            <a:ext cx="1331913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01_cnd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" y="6417326"/>
            <a:ext cx="1209675" cy="420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66"/>
          <a:stretch>
            <a:fillRect/>
          </a:stretch>
        </p:blipFill>
        <p:spPr bwMode="auto">
          <a:xfrm>
            <a:off x="6997148" y="6220869"/>
            <a:ext cx="2070652" cy="61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38199" y="2132856"/>
            <a:ext cx="6882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000" dirty="0" smtClean="0">
                <a:solidFill>
                  <a:srgbClr val="0070C0"/>
                </a:solidFill>
                <a:latin typeface="Candara" pitchFamily="34" charset="0"/>
              </a:rPr>
              <a:t>4. Lista de referință a speciilor de păsări pentru România = 270</a:t>
            </a:r>
            <a:endParaRPr lang="en-US" sz="2000" dirty="0">
              <a:solidFill>
                <a:srgbClr val="0070C0"/>
              </a:solidFill>
              <a:latin typeface="Candar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6399" y="4725144"/>
            <a:ext cx="59586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000" dirty="0">
                <a:solidFill>
                  <a:srgbClr val="0070C0"/>
                </a:solidFill>
                <a:latin typeface="Candara" pitchFamily="34" charset="0"/>
              </a:rPr>
              <a:t>7</a:t>
            </a:r>
            <a:r>
              <a:rPr lang="ro-RO" sz="2000" dirty="0" smtClean="0">
                <a:solidFill>
                  <a:srgbClr val="0070C0"/>
                </a:solidFill>
                <a:latin typeface="Candara" pitchFamily="34" charset="0"/>
              </a:rPr>
              <a:t>. Raportarea tendinței pe termen scurt (2001 – 2012) </a:t>
            </a:r>
          </a:p>
          <a:p>
            <a:r>
              <a:rPr lang="ro-RO" sz="2000" dirty="0" smtClean="0">
                <a:solidFill>
                  <a:srgbClr val="0070C0"/>
                </a:solidFill>
                <a:latin typeface="Candara" pitchFamily="34" charset="0"/>
              </a:rPr>
              <a:t>     și pe termen lung (since 1980)</a:t>
            </a:r>
            <a:endParaRPr lang="en-US" sz="2000" dirty="0">
              <a:solidFill>
                <a:srgbClr val="0070C0"/>
              </a:solidFill>
              <a:latin typeface="Candar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1807" y="2994689"/>
            <a:ext cx="60548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000" dirty="0" smtClean="0">
                <a:solidFill>
                  <a:srgbClr val="0070C0"/>
                </a:solidFill>
                <a:latin typeface="Candara" pitchFamily="34" charset="0"/>
              </a:rPr>
              <a:t>5. Estimarea efectivelor populaționale la fiecare specie</a:t>
            </a:r>
            <a:endParaRPr lang="en-US" sz="2000" dirty="0">
              <a:solidFill>
                <a:srgbClr val="0070C0"/>
              </a:solidFill>
              <a:latin typeface="Candar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6604" y="3877017"/>
            <a:ext cx="6385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000" dirty="0" smtClean="0">
                <a:solidFill>
                  <a:srgbClr val="0070C0"/>
                </a:solidFill>
                <a:latin typeface="Candara" pitchFamily="34" charset="0"/>
              </a:rPr>
              <a:t>6. Stabilirea distribuției și a arealului pentru fiecare specie</a:t>
            </a:r>
            <a:endParaRPr lang="en-US" sz="2000" dirty="0">
              <a:solidFill>
                <a:srgbClr val="0070C0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595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381000" y="1371600"/>
            <a:ext cx="8534400" cy="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171450"/>
            <a:ext cx="13017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6632293"/>
              </p:ext>
            </p:extLst>
          </p:nvPr>
        </p:nvGraphicFramePr>
        <p:xfrm>
          <a:off x="7526338" y="152400"/>
          <a:ext cx="773112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" r:id="rId4" imgW="2632320" imgH="3212280" progId="">
                  <p:embed/>
                </p:oleObj>
              </mc:Choice>
              <mc:Fallback>
                <p:oleObj r:id="rId4" imgW="2632320" imgH="32122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6338" y="152400"/>
                        <a:ext cx="773112" cy="108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13" y="196850"/>
            <a:ext cx="1160462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logo PO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0" y="400050"/>
            <a:ext cx="1331913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01_cnd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" y="6417326"/>
            <a:ext cx="1209675" cy="420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66"/>
          <a:stretch>
            <a:fillRect/>
          </a:stretch>
        </p:blipFill>
        <p:spPr bwMode="auto">
          <a:xfrm>
            <a:off x="6997148" y="6220869"/>
            <a:ext cx="2070652" cy="61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060312" y="1688174"/>
            <a:ext cx="29081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000" dirty="0" smtClean="0">
                <a:solidFill>
                  <a:srgbClr val="0070C0"/>
                </a:solidFill>
                <a:latin typeface="Candara" pitchFamily="34" charset="0"/>
              </a:rPr>
              <a:t>Metodologiile dezvoltate</a:t>
            </a:r>
            <a:endParaRPr lang="en-US" sz="2000" dirty="0">
              <a:solidFill>
                <a:srgbClr val="0070C0"/>
              </a:solidFill>
              <a:latin typeface="Candar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4249" y="2204864"/>
            <a:ext cx="703705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o-RO" sz="2000" dirty="0" smtClean="0">
                <a:solidFill>
                  <a:srgbClr val="0070C0"/>
                </a:solidFill>
              </a:rPr>
              <a:t>Aglomerări de iarnă ale păsărilor de apă, inclusiv specii marine</a:t>
            </a:r>
          </a:p>
          <a:p>
            <a:r>
              <a:rPr lang="ro-RO" sz="2000" dirty="0" smtClean="0">
                <a:solidFill>
                  <a:srgbClr val="0070C0"/>
                </a:solidFill>
              </a:rPr>
              <a:t>1.1. Aglomerări de iarnă ale păsărilor de apă</a:t>
            </a:r>
          </a:p>
          <a:p>
            <a:r>
              <a:rPr lang="ro-RO" sz="2000" dirty="0" smtClean="0">
                <a:solidFill>
                  <a:srgbClr val="0070C0"/>
                </a:solidFill>
              </a:rPr>
              <a:t>1.2. Monitorizarea speciilor de gâște de iernează în România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8298" y="3637826"/>
            <a:ext cx="42066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000" dirty="0" smtClean="0">
                <a:solidFill>
                  <a:srgbClr val="0070C0"/>
                </a:solidFill>
              </a:rPr>
              <a:t>2. Specii caracteristice zonelor agricole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8802" y="4221088"/>
            <a:ext cx="544424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000" dirty="0" smtClean="0">
                <a:solidFill>
                  <a:srgbClr val="0070C0"/>
                </a:solidFill>
              </a:rPr>
              <a:t>3. Păsări cuibăritoare de țărmuri/maluri și acvatice</a:t>
            </a:r>
          </a:p>
          <a:p>
            <a:endParaRPr lang="ro-RO" sz="2000" dirty="0" smtClean="0">
              <a:solidFill>
                <a:srgbClr val="0070C0"/>
              </a:solidFill>
            </a:endParaRPr>
          </a:p>
          <a:p>
            <a:r>
              <a:rPr lang="ro-RO" sz="2000" dirty="0" smtClean="0">
                <a:solidFill>
                  <a:srgbClr val="0070C0"/>
                </a:solidFill>
              </a:rPr>
              <a:t>3.1. Specii cuibăritoare caracteristice râurilor</a:t>
            </a:r>
          </a:p>
          <a:p>
            <a:r>
              <a:rPr lang="ro-RO" sz="2000" dirty="0" smtClean="0">
                <a:solidFill>
                  <a:srgbClr val="0070C0"/>
                </a:solidFill>
              </a:rPr>
              <a:t>3.2. Specii cuibăritoare acvatice și palustre</a:t>
            </a:r>
          </a:p>
          <a:p>
            <a:r>
              <a:rPr lang="ro-RO" sz="2000" dirty="0" smtClean="0">
                <a:solidFill>
                  <a:srgbClr val="0070C0"/>
                </a:solidFill>
              </a:rPr>
              <a:t>3.3. Monitorizarea aeriană a coloniilor de pelicani</a:t>
            </a:r>
          </a:p>
          <a:p>
            <a:r>
              <a:rPr lang="ro-RO" sz="2000" dirty="0" smtClean="0">
                <a:solidFill>
                  <a:srgbClr val="0070C0"/>
                </a:solidFill>
              </a:rPr>
              <a:t>3.4. Specii coloniale de stârci și cormorani</a:t>
            </a:r>
          </a:p>
          <a:p>
            <a:r>
              <a:rPr lang="ro-RO" sz="2000" dirty="0" smtClean="0">
                <a:solidFill>
                  <a:srgbClr val="0070C0"/>
                </a:solidFill>
              </a:rPr>
              <a:t>3.5. Recensământul berzei albe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500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381000" y="1371600"/>
            <a:ext cx="8534400" cy="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171450"/>
            <a:ext cx="13017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3926614"/>
              </p:ext>
            </p:extLst>
          </p:nvPr>
        </p:nvGraphicFramePr>
        <p:xfrm>
          <a:off x="7526338" y="152400"/>
          <a:ext cx="773112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9" r:id="rId4" imgW="2632320" imgH="3212280" progId="">
                  <p:embed/>
                </p:oleObj>
              </mc:Choice>
              <mc:Fallback>
                <p:oleObj r:id="rId4" imgW="2632320" imgH="32122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6338" y="152400"/>
                        <a:ext cx="773112" cy="108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13" y="196850"/>
            <a:ext cx="1160462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logo PO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0" y="400050"/>
            <a:ext cx="1331913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01_cnd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" y="6417326"/>
            <a:ext cx="1209675" cy="420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66"/>
          <a:stretch>
            <a:fillRect/>
          </a:stretch>
        </p:blipFill>
        <p:spPr bwMode="auto">
          <a:xfrm>
            <a:off x="6997148" y="6220869"/>
            <a:ext cx="2070652" cy="61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38199" y="1988840"/>
            <a:ext cx="27831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000" dirty="0" smtClean="0">
                <a:solidFill>
                  <a:srgbClr val="0070C0"/>
                </a:solidFill>
                <a:latin typeface="Candara" pitchFamily="34" charset="0"/>
              </a:rPr>
              <a:t>4. Speciile de ciocănitori</a:t>
            </a:r>
            <a:endParaRPr lang="en-US" sz="2000" dirty="0">
              <a:solidFill>
                <a:srgbClr val="0070C0"/>
              </a:solidFill>
              <a:latin typeface="Candar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5593" y="2636912"/>
            <a:ext cx="798808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000" dirty="0" smtClean="0">
                <a:solidFill>
                  <a:srgbClr val="0070C0"/>
                </a:solidFill>
                <a:latin typeface="Candara" pitchFamily="34" charset="0"/>
              </a:rPr>
              <a:t>5. Specii de răpitoare de zi și de noapte</a:t>
            </a:r>
          </a:p>
          <a:p>
            <a:endParaRPr lang="ro-RO" sz="2000" dirty="0">
              <a:solidFill>
                <a:srgbClr val="0070C0"/>
              </a:solidFill>
              <a:latin typeface="Candara" pitchFamily="34" charset="0"/>
            </a:endParaRPr>
          </a:p>
          <a:p>
            <a:r>
              <a:rPr lang="ro-RO" sz="2000" dirty="0" smtClean="0">
                <a:solidFill>
                  <a:srgbClr val="0070C0"/>
                </a:solidFill>
                <a:latin typeface="Candara" pitchFamily="34" charset="0"/>
              </a:rPr>
              <a:t>5.1. Specii răpitoare de zi și barză neagră</a:t>
            </a:r>
          </a:p>
          <a:p>
            <a:r>
              <a:rPr lang="ro-RO" sz="2000" dirty="0" smtClean="0">
                <a:solidFill>
                  <a:srgbClr val="0070C0"/>
                </a:solidFill>
                <a:latin typeface="Candara" pitchFamily="34" charset="0"/>
              </a:rPr>
              <a:t>5.2. Monitorizare la acvila de munte, șoimul călător, vânturel roșu și corb</a:t>
            </a:r>
          </a:p>
          <a:p>
            <a:r>
              <a:rPr lang="ro-RO" sz="2000" dirty="0" smtClean="0">
                <a:solidFill>
                  <a:srgbClr val="0070C0"/>
                </a:solidFill>
                <a:latin typeface="Candara" pitchFamily="34" charset="0"/>
              </a:rPr>
              <a:t>5.3. Monitorizare la vânturel de seară și ciara de semănătură</a:t>
            </a:r>
          </a:p>
          <a:p>
            <a:r>
              <a:rPr lang="ro-RO" sz="2000" dirty="0" smtClean="0">
                <a:solidFill>
                  <a:srgbClr val="0070C0"/>
                </a:solidFill>
                <a:latin typeface="Candara" pitchFamily="34" charset="0"/>
              </a:rPr>
              <a:t>5.4. Specii nocturne din habitate deschise și semideschise</a:t>
            </a:r>
          </a:p>
          <a:p>
            <a:r>
              <a:rPr lang="ro-RO" sz="2000" dirty="0" smtClean="0">
                <a:solidFill>
                  <a:srgbClr val="0070C0"/>
                </a:solidFill>
                <a:latin typeface="Candara" pitchFamily="34" charset="0"/>
              </a:rPr>
              <a:t>5.5. Monitorizare la huhurez mare și huhurez mic</a:t>
            </a:r>
          </a:p>
          <a:p>
            <a:r>
              <a:rPr lang="ro-RO" sz="2000" dirty="0" smtClean="0">
                <a:solidFill>
                  <a:srgbClr val="0070C0"/>
                </a:solidFill>
                <a:latin typeface="Candara" pitchFamily="34" charset="0"/>
              </a:rPr>
              <a:t>5.6. Monitorizarea la ciuvică </a:t>
            </a:r>
            <a:endParaRPr lang="en-US" sz="2000" dirty="0">
              <a:solidFill>
                <a:srgbClr val="0070C0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293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381000" y="1371600"/>
            <a:ext cx="8534400" cy="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171450"/>
            <a:ext cx="13017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0313457"/>
              </p:ext>
            </p:extLst>
          </p:nvPr>
        </p:nvGraphicFramePr>
        <p:xfrm>
          <a:off x="7526338" y="152400"/>
          <a:ext cx="773112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3" r:id="rId4" imgW="2632320" imgH="3212280" progId="">
                  <p:embed/>
                </p:oleObj>
              </mc:Choice>
              <mc:Fallback>
                <p:oleObj r:id="rId4" imgW="2632320" imgH="32122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6338" y="152400"/>
                        <a:ext cx="773112" cy="108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13" y="196850"/>
            <a:ext cx="1160462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logo PO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0" y="400050"/>
            <a:ext cx="1331913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01_cnd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" y="6417326"/>
            <a:ext cx="1209675" cy="420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66"/>
          <a:stretch>
            <a:fillRect/>
          </a:stretch>
        </p:blipFill>
        <p:spPr bwMode="auto">
          <a:xfrm>
            <a:off x="6997148" y="6220869"/>
            <a:ext cx="2070652" cy="61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87717" y="2166226"/>
            <a:ext cx="877035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000" dirty="0" smtClean="0">
                <a:solidFill>
                  <a:srgbClr val="0070C0"/>
                </a:solidFill>
                <a:latin typeface="Candara" pitchFamily="34" charset="0"/>
              </a:rPr>
              <a:t>6. Migrația de primăvară și toamnă a speciilor acvatice și a celor cu zbor planat</a:t>
            </a:r>
          </a:p>
          <a:p>
            <a:endParaRPr lang="ro-RO" sz="2000" dirty="0">
              <a:solidFill>
                <a:srgbClr val="0070C0"/>
              </a:solidFill>
              <a:latin typeface="Candara" pitchFamily="34" charset="0"/>
            </a:endParaRPr>
          </a:p>
          <a:p>
            <a:r>
              <a:rPr lang="ro-RO" sz="2000" dirty="0" smtClean="0">
                <a:solidFill>
                  <a:srgbClr val="0070C0"/>
                </a:solidFill>
                <a:latin typeface="Candara" pitchFamily="34" charset="0"/>
              </a:rPr>
              <a:t>6.1. Monitorizarea pentru migrația de primăvară și toamnă a păsărilor răpitoare,</a:t>
            </a:r>
          </a:p>
          <a:p>
            <a:r>
              <a:rPr lang="ro-RO" sz="2000" dirty="0" smtClean="0">
                <a:solidFill>
                  <a:srgbClr val="0070C0"/>
                </a:solidFill>
                <a:latin typeface="Candara" pitchFamily="34" charset="0"/>
              </a:rPr>
              <a:t>        pelicanilor și berzelor</a:t>
            </a:r>
          </a:p>
          <a:p>
            <a:r>
              <a:rPr lang="ro-RO" sz="2000" dirty="0" smtClean="0">
                <a:solidFill>
                  <a:srgbClr val="0070C0"/>
                </a:solidFill>
                <a:latin typeface="Candara" pitchFamily="34" charset="0"/>
              </a:rPr>
              <a:t>6.2. Migrația speciilor acvatice</a:t>
            </a:r>
            <a:endParaRPr lang="en-US" sz="2000" dirty="0">
              <a:solidFill>
                <a:srgbClr val="0070C0"/>
              </a:solidFill>
              <a:latin typeface="Candar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4365104"/>
            <a:ext cx="47933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000" dirty="0" smtClean="0">
                <a:solidFill>
                  <a:srgbClr val="0070C0"/>
                </a:solidFill>
                <a:latin typeface="Candara" pitchFamily="34" charset="0"/>
              </a:rPr>
              <a:t>7. Specii cântătoare</a:t>
            </a:r>
          </a:p>
          <a:p>
            <a:endParaRPr lang="ro-RO" sz="2000" dirty="0">
              <a:solidFill>
                <a:srgbClr val="0070C0"/>
              </a:solidFill>
              <a:latin typeface="Candara" pitchFamily="34" charset="0"/>
            </a:endParaRPr>
          </a:p>
          <a:p>
            <a:r>
              <a:rPr lang="ro-RO" sz="2000" dirty="0" smtClean="0">
                <a:solidFill>
                  <a:srgbClr val="0070C0"/>
                </a:solidFill>
                <a:latin typeface="Candara" pitchFamily="34" charset="0"/>
              </a:rPr>
              <a:t>7.1. Specii asociate habitatelor de stâncărie</a:t>
            </a:r>
          </a:p>
          <a:p>
            <a:r>
              <a:rPr lang="ro-RO" sz="2000" dirty="0" smtClean="0">
                <a:solidFill>
                  <a:srgbClr val="0070C0"/>
                </a:solidFill>
                <a:latin typeface="Candara" pitchFamily="34" charset="0"/>
              </a:rPr>
              <a:t>7.2. Migrația speciilor cântătoare</a:t>
            </a:r>
            <a:endParaRPr lang="en-US" sz="2000" dirty="0">
              <a:solidFill>
                <a:srgbClr val="0070C0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846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381000" y="1371600"/>
            <a:ext cx="8534400" cy="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171450"/>
            <a:ext cx="13017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7463955"/>
              </p:ext>
            </p:extLst>
          </p:nvPr>
        </p:nvGraphicFramePr>
        <p:xfrm>
          <a:off x="7526338" y="152400"/>
          <a:ext cx="773112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7" r:id="rId4" imgW="2632320" imgH="3212280" progId="">
                  <p:embed/>
                </p:oleObj>
              </mc:Choice>
              <mc:Fallback>
                <p:oleObj r:id="rId4" imgW="2632320" imgH="32122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6338" y="152400"/>
                        <a:ext cx="773112" cy="108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13" y="196850"/>
            <a:ext cx="1160462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logo PO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0" y="400050"/>
            <a:ext cx="1331913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01_cnd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" y="6417326"/>
            <a:ext cx="1209675" cy="420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66"/>
          <a:stretch>
            <a:fillRect/>
          </a:stretch>
        </p:blipFill>
        <p:spPr bwMode="auto">
          <a:xfrm>
            <a:off x="6997148" y="6220869"/>
            <a:ext cx="2070652" cy="61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35736" y="1690440"/>
            <a:ext cx="5360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400" dirty="0" smtClean="0">
                <a:solidFill>
                  <a:srgbClr val="0070C0"/>
                </a:solidFill>
                <a:latin typeface="Candara" pitchFamily="34" charset="0"/>
              </a:rPr>
              <a:t>Procesul de dezvoltare a metodologiilor</a:t>
            </a:r>
            <a:endParaRPr lang="en-US" sz="2400" dirty="0">
              <a:solidFill>
                <a:srgbClr val="0070C0"/>
              </a:solidFill>
              <a:latin typeface="Candar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0601" y="2336771"/>
            <a:ext cx="84747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dirty="0" smtClean="0">
                <a:solidFill>
                  <a:srgbClr val="0070C0"/>
                </a:solidFill>
                <a:latin typeface="Candara" pitchFamily="34" charset="0"/>
              </a:rPr>
              <a:t>1. Draft inițial elaborat pe baza literaturii existente în domeniu și pe baza experienției anterioare</a:t>
            </a:r>
          </a:p>
          <a:p>
            <a:endParaRPr lang="ro-RO" sz="2000" dirty="0" smtClean="0">
              <a:solidFill>
                <a:srgbClr val="0070C0"/>
              </a:solidFill>
              <a:latin typeface="Candara" pitchFamily="34" charset="0"/>
            </a:endParaRPr>
          </a:p>
          <a:p>
            <a:r>
              <a:rPr lang="ro-RO" sz="2000" dirty="0" smtClean="0">
                <a:solidFill>
                  <a:srgbClr val="0070C0"/>
                </a:solidFill>
                <a:latin typeface="Candara" pitchFamily="34" charset="0"/>
              </a:rPr>
              <a:t>2. Verificarea în teren a metodologiei dezvoltate și clarificarea aspectelor neclare</a:t>
            </a:r>
          </a:p>
          <a:p>
            <a:endParaRPr lang="ro-RO" sz="2000" dirty="0" smtClean="0">
              <a:solidFill>
                <a:srgbClr val="0070C0"/>
              </a:solidFill>
              <a:latin typeface="Candara" pitchFamily="34" charset="0"/>
            </a:endParaRPr>
          </a:p>
          <a:p>
            <a:r>
              <a:rPr lang="ro-RO" sz="2000" dirty="0" smtClean="0">
                <a:solidFill>
                  <a:srgbClr val="0070C0"/>
                </a:solidFill>
                <a:latin typeface="Candara" pitchFamily="34" charset="0"/>
              </a:rPr>
              <a:t>3. Consultarea specialiștilor în domeniu în cadrul Conferinței Naționale organizată la Sibiu în perioada 2-4 septembrie 2013, Hotel Ramada</a:t>
            </a:r>
          </a:p>
          <a:p>
            <a:endParaRPr lang="ro-RO" sz="2000" dirty="0">
              <a:solidFill>
                <a:srgbClr val="0070C0"/>
              </a:solidFill>
              <a:latin typeface="Candara" pitchFamily="34" charset="0"/>
            </a:endParaRPr>
          </a:p>
          <a:p>
            <a:r>
              <a:rPr lang="ro-RO" sz="2000" dirty="0" smtClean="0">
                <a:solidFill>
                  <a:srgbClr val="0070C0"/>
                </a:solidFill>
                <a:latin typeface="Candara" pitchFamily="34" charset="0"/>
              </a:rPr>
              <a:t>4. Elaborarea versiunilor finale a metodologiilor</a:t>
            </a:r>
          </a:p>
          <a:p>
            <a:endParaRPr lang="ro-RO" sz="2000" dirty="0">
              <a:solidFill>
                <a:srgbClr val="0070C0"/>
              </a:solidFill>
              <a:latin typeface="Candara" pitchFamily="34" charset="0"/>
            </a:endParaRPr>
          </a:p>
          <a:p>
            <a:r>
              <a:rPr lang="ro-RO" sz="2000" dirty="0" smtClean="0">
                <a:solidFill>
                  <a:srgbClr val="0070C0"/>
                </a:solidFill>
                <a:latin typeface="Candara" pitchFamily="34" charset="0"/>
              </a:rPr>
              <a:t>5. </a:t>
            </a:r>
            <a:r>
              <a:rPr lang="en-US" sz="2000" dirty="0" err="1" smtClean="0">
                <a:solidFill>
                  <a:srgbClr val="0070C0"/>
                </a:solidFill>
                <a:latin typeface="Candara" pitchFamily="34" charset="0"/>
              </a:rPr>
              <a:t>Aprobarea</a:t>
            </a:r>
            <a:r>
              <a:rPr lang="ro-RO" sz="2000" dirty="0" smtClean="0">
                <a:solidFill>
                  <a:srgbClr val="0070C0"/>
                </a:solidFill>
                <a:latin typeface="Candara" pitchFamily="34" charset="0"/>
              </a:rPr>
              <a:t> metodologiilor </a:t>
            </a:r>
            <a:r>
              <a:rPr lang="en-US" sz="2000" dirty="0" smtClean="0">
                <a:solidFill>
                  <a:srgbClr val="0070C0"/>
                </a:solidFill>
                <a:latin typeface="Candara" pitchFamily="34" charset="0"/>
              </a:rPr>
              <a:t>de c</a:t>
            </a:r>
            <a:r>
              <a:rPr lang="ro-RO" sz="2000" dirty="0" smtClean="0">
                <a:solidFill>
                  <a:srgbClr val="0070C0"/>
                </a:solidFill>
                <a:latin typeface="Candara" pitchFamily="34" charset="0"/>
              </a:rPr>
              <a:t>ătre Ministerul Mediului, Apelor și Pădurilor</a:t>
            </a:r>
            <a:endParaRPr lang="en-US" sz="2000" dirty="0">
              <a:solidFill>
                <a:srgbClr val="0070C0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391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2260</Words>
  <Application>Microsoft Office PowerPoint</Application>
  <PresentationFormat>On-screen Show (4:3)</PresentationFormat>
  <Paragraphs>261</Paragraphs>
  <Slides>36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Office Theme</vt:lpstr>
      <vt:lpstr>CorelDRAW.Graphic.10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Probleme de implementare</vt:lpstr>
      <vt:lpstr>Probleme de implementare</vt:lpstr>
      <vt:lpstr>Probleme de implementare</vt:lpstr>
      <vt:lpstr>Probleme de implementare</vt:lpstr>
      <vt:lpstr>Probleme de implementare</vt:lpstr>
      <vt:lpstr>Probleme de implementare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Danut</dc:creator>
  <cp:lastModifiedBy>Roxana</cp:lastModifiedBy>
  <cp:revision>34</cp:revision>
  <dcterms:created xsi:type="dcterms:W3CDTF">2015-05-28T10:46:27Z</dcterms:created>
  <dcterms:modified xsi:type="dcterms:W3CDTF">2015-07-08T12:12:22Z</dcterms:modified>
</cp:coreProperties>
</file>